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37"/>
  </p:notesMasterIdLst>
  <p:handoutMasterIdLst>
    <p:handoutMasterId r:id="rId38"/>
  </p:handoutMasterIdLst>
  <p:sldIdLst>
    <p:sldId id="260" r:id="rId2"/>
    <p:sldId id="435" r:id="rId3"/>
    <p:sldId id="400" r:id="rId4"/>
    <p:sldId id="414" r:id="rId5"/>
    <p:sldId id="330" r:id="rId6"/>
    <p:sldId id="443" r:id="rId7"/>
    <p:sldId id="331" r:id="rId8"/>
    <p:sldId id="444" r:id="rId9"/>
    <p:sldId id="425" r:id="rId10"/>
    <p:sldId id="445" r:id="rId11"/>
    <p:sldId id="398" r:id="rId12"/>
    <p:sldId id="426" r:id="rId13"/>
    <p:sldId id="427" r:id="rId14"/>
    <p:sldId id="428" r:id="rId15"/>
    <p:sldId id="429" r:id="rId16"/>
    <p:sldId id="446" r:id="rId17"/>
    <p:sldId id="388" r:id="rId18"/>
    <p:sldId id="430" r:id="rId19"/>
    <p:sldId id="447" r:id="rId20"/>
    <p:sldId id="407" r:id="rId21"/>
    <p:sldId id="431" r:id="rId22"/>
    <p:sldId id="432" r:id="rId23"/>
    <p:sldId id="448" r:id="rId24"/>
    <p:sldId id="438" r:id="rId25"/>
    <p:sldId id="442" r:id="rId26"/>
    <p:sldId id="449" r:id="rId27"/>
    <p:sldId id="417" r:id="rId28"/>
    <p:sldId id="423" r:id="rId29"/>
    <p:sldId id="424" r:id="rId30"/>
    <p:sldId id="450" r:id="rId31"/>
    <p:sldId id="434" r:id="rId32"/>
    <p:sldId id="437" r:id="rId33"/>
    <p:sldId id="441" r:id="rId34"/>
    <p:sldId id="451" r:id="rId35"/>
    <p:sldId id="394" r:id="rId36"/>
  </p:sldIdLst>
  <p:sldSz cx="9144000" cy="6858000" type="screen4x3"/>
  <p:notesSz cx="666273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C"/>
    <a:srgbClr val="FFB3B3"/>
    <a:srgbClr val="66CCFF"/>
    <a:srgbClr val="007341"/>
    <a:srgbClr val="008000"/>
    <a:srgbClr val="BFBFBF"/>
    <a:srgbClr val="000000"/>
    <a:srgbClr val="FFCCCC"/>
    <a:srgbClr val="00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2159" autoAdjust="0"/>
  </p:normalViewPr>
  <p:slideViewPr>
    <p:cSldViewPr>
      <p:cViewPr>
        <p:scale>
          <a:sx n="75" d="100"/>
          <a:sy n="75" d="100"/>
        </p:scale>
        <p:origin x="-1368" y="-72"/>
      </p:cViewPr>
      <p:guideLst>
        <p:guide orient="horz" pos="2160"/>
        <p:guide orient="horz" pos="2479"/>
        <p:guide orient="horz" pos="2799"/>
        <p:guide orient="horz" pos="3119"/>
        <p:guide orient="horz" pos="3439"/>
        <p:guide orient="horz" pos="3754"/>
        <p:guide orient="horz" pos="4080"/>
        <p:guide orient="horz" pos="1836"/>
        <p:guide pos="2880"/>
        <p:guide pos="2440"/>
        <p:guide pos="3324"/>
        <p:guide pos="3768"/>
        <p:guide pos="4212"/>
        <p:guide pos="4657"/>
        <p:guide pos="5100"/>
        <p:guide pos="55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msamoshkina\Desktop\mytask\&#1057;&#1073;&#1077;&#1088;&#1073;&#1072;&#1085;&#1082;\&#1057;&#1086;&#1095;&#1080;\&#1086;&#1090;&#1095;&#1077;&#1090;&#1099;\&#1075;&#1088;&#1072;&#1092;&#1080;&#1082;&#1080;\Untitled-01-1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msamoshkina\Desktop\mytask\&#1057;&#1073;&#1077;&#1088;&#1073;&#1072;&#1085;&#1082;\&#1057;&#1086;&#1095;&#1080;\&#1086;&#1090;&#1095;&#1077;&#1090;&#1099;\&#1075;&#1088;&#1072;&#1092;&#1080;&#1082;&#1080;\Untitled-01-1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17"/>
          <c:order val="0"/>
          <c:tx>
            <c:strRef>
              <c:f>Sheet1!$JW$1</c:f>
              <c:strCache>
                <c:ptCount val="1"/>
                <c:pt idx="0">
                  <c:v>Стандарты сервиса</c:v>
                </c:pt>
              </c:strCache>
            </c:strRef>
          </c:tx>
          <c:marker>
            <c:symbol val="none"/>
          </c:marker>
          <c:cat>
            <c:strRef>
              <c:f>'e:\profiles\msamoshkina\Desktop\mytask\Сбербанк\Сочи\отчеты\графики\[Untitled-01.xlsx]Sheet1'!$F$2:$F$30</c:f>
              <c:strCache>
                <c:ptCount val="29"/>
                <c:pt idx="0">
                  <c:v>СФДО №1806/0141</c:v>
                </c:pt>
                <c:pt idx="1">
                  <c:v>СФДО №1806/027</c:v>
                </c:pt>
                <c:pt idx="2">
                  <c:v>УДО №1806/046</c:v>
                </c:pt>
                <c:pt idx="3">
                  <c:v>СФДО №1806/095</c:v>
                </c:pt>
                <c:pt idx="4">
                  <c:v>СФДО №1806/0119</c:v>
                </c:pt>
                <c:pt idx="5">
                  <c:v>СФДО №1806/0134</c:v>
                </c:pt>
                <c:pt idx="6">
                  <c:v>ОПЕРО №1806</c:v>
                </c:pt>
                <c:pt idx="7">
                  <c:v>СФДО №1806/04</c:v>
                </c:pt>
                <c:pt idx="8">
                  <c:v>СФДО 1806/062</c:v>
                </c:pt>
                <c:pt idx="9">
                  <c:v>УДО №1806/019</c:v>
                </c:pt>
                <c:pt idx="10">
                  <c:v>СФДО №1806/0116</c:v>
                </c:pt>
                <c:pt idx="11">
                  <c:v>СФДО №1806/044</c:v>
                </c:pt>
                <c:pt idx="12">
                  <c:v>СФДО №1806/0126</c:v>
                </c:pt>
                <c:pt idx="13">
                  <c:v>СФДО №1806/0117</c:v>
                </c:pt>
                <c:pt idx="14">
                  <c:v>УДО №1806/0140</c:v>
                </c:pt>
                <c:pt idx="15">
                  <c:v>СФДО №1806/042</c:v>
                </c:pt>
                <c:pt idx="16">
                  <c:v>СФДО №1806/0105</c:v>
                </c:pt>
                <c:pt idx="17">
                  <c:v>СФДО 1806/061</c:v>
                </c:pt>
                <c:pt idx="18">
                  <c:v>Удо 1806/0143</c:v>
                </c:pt>
                <c:pt idx="19">
                  <c:v>СФДО №1806/023</c:v>
                </c:pt>
                <c:pt idx="20">
                  <c:v>1806/0142</c:v>
                </c:pt>
                <c:pt idx="21">
                  <c:v>СФДО №1806/017</c:v>
                </c:pt>
                <c:pt idx="22">
                  <c:v>1806/037</c:v>
                </c:pt>
                <c:pt idx="23">
                  <c:v>СФДО 1806/0121</c:v>
                </c:pt>
                <c:pt idx="24">
                  <c:v>СФДО №1806/0122</c:v>
                </c:pt>
                <c:pt idx="25">
                  <c:v>УДО 1806/072</c:v>
                </c:pt>
                <c:pt idx="26">
                  <c:v>СФДО №1806/0139</c:v>
                </c:pt>
                <c:pt idx="27">
                  <c:v>1806/093</c:v>
                </c:pt>
                <c:pt idx="28">
                  <c:v>СФДО №1806/0135</c:v>
                </c:pt>
              </c:strCache>
            </c:strRef>
          </c:cat>
          <c:val>
            <c:numRef>
              <c:f>Sheet1!$JW$2:$JW$30</c:f>
              <c:numCache>
                <c:formatCode>0</c:formatCode>
                <c:ptCount val="29"/>
                <c:pt idx="0">
                  <c:v>76.470588235294088</c:v>
                </c:pt>
                <c:pt idx="1">
                  <c:v>64.705882352941046</c:v>
                </c:pt>
                <c:pt idx="2">
                  <c:v>58.823529411764667</c:v>
                </c:pt>
                <c:pt idx="3">
                  <c:v>69.696969696969703</c:v>
                </c:pt>
                <c:pt idx="4">
                  <c:v>94.444444444444514</c:v>
                </c:pt>
                <c:pt idx="5">
                  <c:v>97.7777777777777</c:v>
                </c:pt>
                <c:pt idx="6">
                  <c:v>62.857142857142804</c:v>
                </c:pt>
                <c:pt idx="7">
                  <c:v>87.804878048780367</c:v>
                </c:pt>
                <c:pt idx="8">
                  <c:v>91.176470588235219</c:v>
                </c:pt>
                <c:pt idx="9">
                  <c:v>91.666666666666657</c:v>
                </c:pt>
                <c:pt idx="10">
                  <c:v>87.234042553191458</c:v>
                </c:pt>
                <c:pt idx="11">
                  <c:v>75.757575757575751</c:v>
                </c:pt>
                <c:pt idx="12">
                  <c:v>55.882352941176507</c:v>
                </c:pt>
                <c:pt idx="13">
                  <c:v>82.857142857142819</c:v>
                </c:pt>
                <c:pt idx="14">
                  <c:v>90.697674418604649</c:v>
                </c:pt>
                <c:pt idx="15">
                  <c:v>76.59574468085107</c:v>
                </c:pt>
                <c:pt idx="16">
                  <c:v>72.727272727272734</c:v>
                </c:pt>
                <c:pt idx="17">
                  <c:v>91.428571428571388</c:v>
                </c:pt>
                <c:pt idx="18">
                  <c:v>77.777777777777715</c:v>
                </c:pt>
                <c:pt idx="19">
                  <c:v>87.878787878787662</c:v>
                </c:pt>
                <c:pt idx="20">
                  <c:v>72.727272727272734</c:v>
                </c:pt>
                <c:pt idx="21">
                  <c:v>75</c:v>
                </c:pt>
                <c:pt idx="22">
                  <c:v>50</c:v>
                </c:pt>
                <c:pt idx="23">
                  <c:v>94.117647058823508</c:v>
                </c:pt>
                <c:pt idx="24">
                  <c:v>94.444444444444514</c:v>
                </c:pt>
                <c:pt idx="25">
                  <c:v>69.047619047619179</c:v>
                </c:pt>
                <c:pt idx="26">
                  <c:v>100</c:v>
                </c:pt>
                <c:pt idx="27">
                  <c:v>41.17647058823529</c:v>
                </c:pt>
                <c:pt idx="28">
                  <c:v>88.63636363636364</c:v>
                </c:pt>
              </c:numCache>
            </c:numRef>
          </c:val>
        </c:ser>
        <c:ser>
          <c:idx val="18"/>
          <c:order val="1"/>
          <c:tx>
            <c:strRef>
              <c:f>Sheet1!$JX$1</c:f>
              <c:strCache>
                <c:ptCount val="1"/>
                <c:pt idx="0">
                  <c:v>Техника продаж</c:v>
                </c:pt>
              </c:strCache>
            </c:strRef>
          </c:tx>
          <c:marker>
            <c:symbol val="none"/>
          </c:marker>
          <c:cat>
            <c:strRef>
              <c:f>'e:\profiles\msamoshkina\Desktop\mytask\Сбербанк\Сочи\отчеты\графики\[Untitled-01.xlsx]Sheet1'!$F$2:$F$30</c:f>
              <c:strCache>
                <c:ptCount val="29"/>
                <c:pt idx="0">
                  <c:v>СФДО №1806/0141</c:v>
                </c:pt>
                <c:pt idx="1">
                  <c:v>СФДО №1806/027</c:v>
                </c:pt>
                <c:pt idx="2">
                  <c:v>УДО №1806/046</c:v>
                </c:pt>
                <c:pt idx="3">
                  <c:v>СФДО №1806/095</c:v>
                </c:pt>
                <c:pt idx="4">
                  <c:v>СФДО №1806/0119</c:v>
                </c:pt>
                <c:pt idx="5">
                  <c:v>СФДО №1806/0134</c:v>
                </c:pt>
                <c:pt idx="6">
                  <c:v>ОПЕРО №1806</c:v>
                </c:pt>
                <c:pt idx="7">
                  <c:v>СФДО №1806/04</c:v>
                </c:pt>
                <c:pt idx="8">
                  <c:v>СФДО 1806/062</c:v>
                </c:pt>
                <c:pt idx="9">
                  <c:v>УДО №1806/019</c:v>
                </c:pt>
                <c:pt idx="10">
                  <c:v>СФДО №1806/0116</c:v>
                </c:pt>
                <c:pt idx="11">
                  <c:v>СФДО №1806/044</c:v>
                </c:pt>
                <c:pt idx="12">
                  <c:v>СФДО №1806/0126</c:v>
                </c:pt>
                <c:pt idx="13">
                  <c:v>СФДО №1806/0117</c:v>
                </c:pt>
                <c:pt idx="14">
                  <c:v>УДО №1806/0140</c:v>
                </c:pt>
                <c:pt idx="15">
                  <c:v>СФДО №1806/042</c:v>
                </c:pt>
                <c:pt idx="16">
                  <c:v>СФДО №1806/0105</c:v>
                </c:pt>
                <c:pt idx="17">
                  <c:v>СФДО 1806/061</c:v>
                </c:pt>
                <c:pt idx="18">
                  <c:v>Удо 1806/0143</c:v>
                </c:pt>
                <c:pt idx="19">
                  <c:v>СФДО №1806/023</c:v>
                </c:pt>
                <c:pt idx="20">
                  <c:v>1806/0142</c:v>
                </c:pt>
                <c:pt idx="21">
                  <c:v>СФДО №1806/017</c:v>
                </c:pt>
                <c:pt idx="22">
                  <c:v>1806/037</c:v>
                </c:pt>
                <c:pt idx="23">
                  <c:v>СФДО 1806/0121</c:v>
                </c:pt>
                <c:pt idx="24">
                  <c:v>СФДО №1806/0122</c:v>
                </c:pt>
                <c:pt idx="25">
                  <c:v>УДО 1806/072</c:v>
                </c:pt>
                <c:pt idx="26">
                  <c:v>СФДО №1806/0139</c:v>
                </c:pt>
                <c:pt idx="27">
                  <c:v>1806/093</c:v>
                </c:pt>
                <c:pt idx="28">
                  <c:v>СФДО №1806/0135</c:v>
                </c:pt>
              </c:strCache>
            </c:strRef>
          </c:cat>
          <c:val>
            <c:numRef>
              <c:f>Sheet1!$JX$2:$JX$30</c:f>
              <c:numCache>
                <c:formatCode>0</c:formatCode>
                <c:ptCount val="29"/>
                <c:pt idx="0">
                  <c:v>61.29032258064516</c:v>
                </c:pt>
                <c:pt idx="1">
                  <c:v>56.25</c:v>
                </c:pt>
                <c:pt idx="2">
                  <c:v>60.606060606060595</c:v>
                </c:pt>
                <c:pt idx="3">
                  <c:v>53.125000000000036</c:v>
                </c:pt>
                <c:pt idx="4">
                  <c:v>87.5</c:v>
                </c:pt>
                <c:pt idx="5">
                  <c:v>97.368421052631447</c:v>
                </c:pt>
                <c:pt idx="6">
                  <c:v>59.375</c:v>
                </c:pt>
                <c:pt idx="7">
                  <c:v>91.891891891891888</c:v>
                </c:pt>
                <c:pt idx="8">
                  <c:v>83.870967741935502</c:v>
                </c:pt>
                <c:pt idx="9">
                  <c:v>81.25</c:v>
                </c:pt>
                <c:pt idx="10">
                  <c:v>97.435897435897431</c:v>
                </c:pt>
                <c:pt idx="11">
                  <c:v>81.25</c:v>
                </c:pt>
                <c:pt idx="12">
                  <c:v>29.032258064516135</c:v>
                </c:pt>
                <c:pt idx="13">
                  <c:v>87.5</c:v>
                </c:pt>
                <c:pt idx="14">
                  <c:v>94.73684210526315</c:v>
                </c:pt>
                <c:pt idx="15">
                  <c:v>66.666666666666657</c:v>
                </c:pt>
                <c:pt idx="16">
                  <c:v>67.74193548387106</c:v>
                </c:pt>
                <c:pt idx="17">
                  <c:v>90.909090909090907</c:v>
                </c:pt>
                <c:pt idx="18">
                  <c:v>70.967741935483858</c:v>
                </c:pt>
                <c:pt idx="19">
                  <c:v>87.5</c:v>
                </c:pt>
                <c:pt idx="20">
                  <c:v>62.5</c:v>
                </c:pt>
                <c:pt idx="21">
                  <c:v>69.696969696969703</c:v>
                </c:pt>
                <c:pt idx="22">
                  <c:v>41.935483870967751</c:v>
                </c:pt>
                <c:pt idx="23">
                  <c:v>87.878787878787662</c:v>
                </c:pt>
                <c:pt idx="24">
                  <c:v>100</c:v>
                </c:pt>
                <c:pt idx="25">
                  <c:v>62.162162162162161</c:v>
                </c:pt>
                <c:pt idx="26">
                  <c:v>87.5</c:v>
                </c:pt>
                <c:pt idx="27">
                  <c:v>43.75</c:v>
                </c:pt>
                <c:pt idx="28">
                  <c:v>87.5</c:v>
                </c:pt>
              </c:numCache>
            </c:numRef>
          </c:val>
        </c:ser>
        <c:ser>
          <c:idx val="0"/>
          <c:order val="2"/>
          <c:tx>
            <c:strRef>
              <c:f>Sheet1!$JS$1</c:f>
              <c:strCache>
                <c:ptCount val="1"/>
                <c:pt idx="0">
                  <c:v>Индекс качества</c:v>
                </c:pt>
              </c:strCache>
            </c:strRef>
          </c:tx>
          <c:marker>
            <c:symbol val="none"/>
          </c:marker>
          <c:val>
            <c:numRef>
              <c:f>Sheet1!$JS$2:$JS$30</c:f>
              <c:numCache>
                <c:formatCode>0</c:formatCode>
                <c:ptCount val="29"/>
                <c:pt idx="0">
                  <c:v>66.666666666666657</c:v>
                </c:pt>
                <c:pt idx="1">
                  <c:v>63.583333333333336</c:v>
                </c:pt>
                <c:pt idx="2">
                  <c:v>61.538461538461526</c:v>
                </c:pt>
                <c:pt idx="3">
                  <c:v>53.25</c:v>
                </c:pt>
                <c:pt idx="4">
                  <c:v>87.115384615384542</c:v>
                </c:pt>
                <c:pt idx="5">
                  <c:v>95</c:v>
                </c:pt>
                <c:pt idx="6">
                  <c:v>50.871794871794805</c:v>
                </c:pt>
                <c:pt idx="7">
                  <c:v>90.551282051282044</c:v>
                </c:pt>
                <c:pt idx="8">
                  <c:v>82.5</c:v>
                </c:pt>
                <c:pt idx="9">
                  <c:v>82.115384615384542</c:v>
                </c:pt>
                <c:pt idx="10">
                  <c:v>91.238095238095241</c:v>
                </c:pt>
                <c:pt idx="11">
                  <c:v>76.916666666666728</c:v>
                </c:pt>
                <c:pt idx="12">
                  <c:v>29.083333333333279</c:v>
                </c:pt>
                <c:pt idx="13">
                  <c:v>84.083333333333258</c:v>
                </c:pt>
                <c:pt idx="14">
                  <c:v>90.88095238095238</c:v>
                </c:pt>
                <c:pt idx="15">
                  <c:v>60.119047619047549</c:v>
                </c:pt>
                <c:pt idx="16">
                  <c:v>64.583333333333258</c:v>
                </c:pt>
                <c:pt idx="17">
                  <c:v>90.666666666666657</c:v>
                </c:pt>
                <c:pt idx="18">
                  <c:v>69.166666666666657</c:v>
                </c:pt>
                <c:pt idx="19">
                  <c:v>81</c:v>
                </c:pt>
                <c:pt idx="20">
                  <c:v>57.916666666666551</c:v>
                </c:pt>
                <c:pt idx="21">
                  <c:v>66.589743589743591</c:v>
                </c:pt>
                <c:pt idx="22">
                  <c:v>35.916666666666565</c:v>
                </c:pt>
                <c:pt idx="23">
                  <c:v>89.666666666666657</c:v>
                </c:pt>
                <c:pt idx="24">
                  <c:v>96.666666666666657</c:v>
                </c:pt>
                <c:pt idx="25">
                  <c:v>56.153846153846047</c:v>
                </c:pt>
                <c:pt idx="26">
                  <c:v>87.75</c:v>
                </c:pt>
                <c:pt idx="27">
                  <c:v>43.416666666666565</c:v>
                </c:pt>
                <c:pt idx="28">
                  <c:v>88.384615384615444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71808"/>
        <c:axId val="81941632"/>
      </c:radarChart>
      <c:catAx>
        <c:axId val="77671808"/>
        <c:scaling>
          <c:orientation val="minMax"/>
        </c:scaling>
        <c:delete val="1"/>
        <c:axPos val="b"/>
        <c:majorGridlines/>
        <c:majorTickMark val="out"/>
        <c:minorTickMark val="none"/>
        <c:tickLblPos val="nextTo"/>
        <c:crossAx val="81941632"/>
        <c:crosses val="autoZero"/>
        <c:auto val="1"/>
        <c:lblAlgn val="ctr"/>
        <c:lblOffset val="100"/>
        <c:noMultiLvlLbl val="0"/>
      </c:catAx>
      <c:valAx>
        <c:axId val="81941632"/>
        <c:scaling>
          <c:orientation val="minMax"/>
        </c:scaling>
        <c:delete val="0"/>
        <c:axPos val="l"/>
        <c:majorGridlines/>
        <c:numFmt formatCode="0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7671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Лист2!$A$6:$A$11</c:f>
              <c:strCache>
                <c:ptCount val="1"/>
                <c:pt idx="0">
                  <c:v>14 6 4 3 2 0</c:v>
                </c:pt>
              </c:strCache>
            </c:strRef>
          </c:tx>
          <c:dPt>
            <c:idx val="4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Лист2!$B$6:$B$11</c:f>
              <c:strCache>
                <c:ptCount val="6"/>
                <c:pt idx="0">
                  <c:v>0-5 мин.</c:v>
                </c:pt>
                <c:pt idx="1">
                  <c:v>5-10 мин.</c:v>
                </c:pt>
                <c:pt idx="2">
                  <c:v>10-15 мин.</c:v>
                </c:pt>
                <c:pt idx="3">
                  <c:v>15-25 мин.</c:v>
                </c:pt>
                <c:pt idx="4">
                  <c:v>25-35 мин.</c:v>
                </c:pt>
                <c:pt idx="5">
                  <c:v>более 35 мин.</c:v>
                </c:pt>
              </c:strCache>
            </c:strRef>
          </c:cat>
          <c:val>
            <c:numRef>
              <c:f>Лист2!$A$6:$A$11</c:f>
              <c:numCache>
                <c:formatCode>\О\с\н\о\в\н\о\й</c:formatCode>
                <c:ptCount val="6"/>
                <c:pt idx="0">
                  <c:v>14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5FF37-CA90-492E-9B09-8298CD4CD5F0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BEBC4F-AAAD-4888-8A43-09F48D2861EB}">
      <dgm:prSet phldrT="[Текст]" custT="1"/>
      <dgm:spPr/>
      <dgm:t>
        <a:bodyPr/>
        <a:lstStyle/>
        <a:p>
          <a:r>
            <a:rPr lang="ru-RU" sz="800" dirty="0" smtClean="0"/>
            <a:t>Индекс качества</a:t>
          </a:r>
          <a:endParaRPr lang="ru-RU" sz="800" dirty="0"/>
        </a:p>
      </dgm:t>
    </dgm:pt>
    <dgm:pt modelId="{03525C6B-3347-41AF-8EE9-2F372ED61FAF}" type="parTrans" cxnId="{A93B7AB6-DC00-4CAF-B679-9D2EB3DA7BBF}">
      <dgm:prSet/>
      <dgm:spPr/>
      <dgm:t>
        <a:bodyPr/>
        <a:lstStyle/>
        <a:p>
          <a:endParaRPr lang="ru-RU" sz="800"/>
        </a:p>
      </dgm:t>
    </dgm:pt>
    <dgm:pt modelId="{6272CCFD-70B4-4D73-A65F-1067D5FEA1E8}" type="sibTrans" cxnId="{A93B7AB6-DC00-4CAF-B679-9D2EB3DA7BBF}">
      <dgm:prSet/>
      <dgm:spPr/>
      <dgm:t>
        <a:bodyPr/>
        <a:lstStyle/>
        <a:p>
          <a:endParaRPr lang="ru-RU" sz="800"/>
        </a:p>
      </dgm:t>
    </dgm:pt>
    <dgm:pt modelId="{F6DAD504-EB14-4BF5-91E9-A7A14618394D}">
      <dgm:prSet phldrT="[Текст]" custT="1"/>
      <dgm:spPr/>
      <dgm:t>
        <a:bodyPr/>
        <a:lstStyle/>
        <a:p>
          <a:r>
            <a:rPr lang="ru-RU" sz="800" dirty="0" smtClean="0"/>
            <a:t>Отношение к клиентам (30%)</a:t>
          </a:r>
          <a:endParaRPr lang="ru-RU" sz="800" dirty="0"/>
        </a:p>
      </dgm:t>
    </dgm:pt>
    <dgm:pt modelId="{47E5B121-F9D5-40B6-8F98-080C309D5257}" type="parTrans" cxnId="{B96AFAAA-1417-4297-9E72-A9C0C439A86A}">
      <dgm:prSet/>
      <dgm:spPr/>
      <dgm:t>
        <a:bodyPr/>
        <a:lstStyle/>
        <a:p>
          <a:endParaRPr lang="ru-RU" sz="800"/>
        </a:p>
      </dgm:t>
    </dgm:pt>
    <dgm:pt modelId="{8F0A88C5-1150-41E5-A642-0E5DD35E27B0}" type="sibTrans" cxnId="{B96AFAAA-1417-4297-9E72-A9C0C439A86A}">
      <dgm:prSet/>
      <dgm:spPr/>
      <dgm:t>
        <a:bodyPr/>
        <a:lstStyle/>
        <a:p>
          <a:endParaRPr lang="ru-RU" sz="800"/>
        </a:p>
      </dgm:t>
    </dgm:pt>
    <dgm:pt modelId="{1D370353-60A5-4A7C-A025-9017A8968FB6}">
      <dgm:prSet phldrT="[Текст]" custT="1"/>
      <dgm:spPr/>
      <dgm:t>
        <a:bodyPr/>
        <a:lstStyle/>
        <a:p>
          <a:r>
            <a:rPr lang="ru-RU" sz="800" dirty="0" smtClean="0"/>
            <a:t>Внимание к потребностям (35%)</a:t>
          </a:r>
          <a:endParaRPr lang="ru-RU" sz="800" dirty="0"/>
        </a:p>
      </dgm:t>
    </dgm:pt>
    <dgm:pt modelId="{D7743F42-ADCF-4391-BF3F-DA8B0212BED2}" type="parTrans" cxnId="{5405C271-D9C3-447C-9847-20F702F93262}">
      <dgm:prSet/>
      <dgm:spPr/>
      <dgm:t>
        <a:bodyPr/>
        <a:lstStyle/>
        <a:p>
          <a:endParaRPr lang="ru-RU" sz="800"/>
        </a:p>
      </dgm:t>
    </dgm:pt>
    <dgm:pt modelId="{246F2003-653F-4B1A-9B84-C4FCA926FFFF}" type="sibTrans" cxnId="{5405C271-D9C3-447C-9847-20F702F93262}">
      <dgm:prSet/>
      <dgm:spPr/>
      <dgm:t>
        <a:bodyPr/>
        <a:lstStyle/>
        <a:p>
          <a:endParaRPr lang="ru-RU" sz="800"/>
        </a:p>
      </dgm:t>
    </dgm:pt>
    <dgm:pt modelId="{681410FB-7110-415D-9E59-D19A71227AF4}">
      <dgm:prSet phldrT="[Текст]" custT="1"/>
      <dgm:spPr/>
      <dgm:t>
        <a:bodyPr/>
        <a:lstStyle/>
        <a:p>
          <a:r>
            <a:rPr lang="ru-RU" sz="800" dirty="0" smtClean="0"/>
            <a:t>Навыки и знания сотрудников (35%)</a:t>
          </a:r>
          <a:endParaRPr lang="ru-RU" sz="800" dirty="0"/>
        </a:p>
      </dgm:t>
    </dgm:pt>
    <dgm:pt modelId="{782E2568-8826-4F6F-A9BC-ADA75590CD40}" type="parTrans" cxnId="{81138160-8FA5-4685-837F-D46E212A9F22}">
      <dgm:prSet/>
      <dgm:spPr/>
      <dgm:t>
        <a:bodyPr/>
        <a:lstStyle/>
        <a:p>
          <a:endParaRPr lang="ru-RU" sz="800"/>
        </a:p>
      </dgm:t>
    </dgm:pt>
    <dgm:pt modelId="{C11A784A-07A0-4E7E-B869-C263AF086063}" type="sibTrans" cxnId="{81138160-8FA5-4685-837F-D46E212A9F22}">
      <dgm:prSet/>
      <dgm:spPr/>
      <dgm:t>
        <a:bodyPr/>
        <a:lstStyle/>
        <a:p>
          <a:endParaRPr lang="ru-RU" sz="800"/>
        </a:p>
      </dgm:t>
    </dgm:pt>
    <dgm:pt modelId="{08B62A62-5A7E-4FEF-837A-A93A8B3E9CCC}" type="pres">
      <dgm:prSet presAssocID="{A5B5FF37-CA90-492E-9B09-8298CD4CD5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35F521-E84C-404A-B6BA-EE64E9B82524}" type="pres">
      <dgm:prSet presAssocID="{7FBEBC4F-AAAD-4888-8A43-09F48D2861EB}" presName="centerShape" presStyleLbl="node0" presStyleIdx="0" presStyleCnt="1"/>
      <dgm:spPr/>
      <dgm:t>
        <a:bodyPr/>
        <a:lstStyle/>
        <a:p>
          <a:endParaRPr lang="ru-RU"/>
        </a:p>
      </dgm:t>
    </dgm:pt>
    <dgm:pt modelId="{12037AC3-286F-40CA-869A-1CF1E36A1019}" type="pres">
      <dgm:prSet presAssocID="{47E5B121-F9D5-40B6-8F98-080C309D525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3B074EC-03BA-4F52-8B37-4FA2660EE68E}" type="pres">
      <dgm:prSet presAssocID="{F6DAD504-EB14-4BF5-91E9-A7A1461839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00752-AD9B-4686-AC03-E2D42C327E56}" type="pres">
      <dgm:prSet presAssocID="{D7743F42-ADCF-4391-BF3F-DA8B0212BED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6B53E44-D04B-40A5-BEBD-2DDB0730C4C9}" type="pres">
      <dgm:prSet presAssocID="{1D370353-60A5-4A7C-A025-9017A8968FB6}" presName="node" presStyleLbl="node1" presStyleIdx="1" presStyleCnt="3" custScaleX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B6ED-A43B-4B60-8D98-90AA3F9CF86A}" type="pres">
      <dgm:prSet presAssocID="{782E2568-8826-4F6F-A9BC-ADA75590CD4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D95E2C3-AE57-415C-BD96-617BE8E8EA38}" type="pres">
      <dgm:prSet presAssocID="{681410FB-7110-415D-9E59-D19A71227A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38160-8FA5-4685-837F-D46E212A9F22}" srcId="{7FBEBC4F-AAAD-4888-8A43-09F48D2861EB}" destId="{681410FB-7110-415D-9E59-D19A71227AF4}" srcOrd="2" destOrd="0" parTransId="{782E2568-8826-4F6F-A9BC-ADA75590CD40}" sibTransId="{C11A784A-07A0-4E7E-B869-C263AF086063}"/>
    <dgm:cxn modelId="{3954BBEC-76F0-4D5D-9A90-55989076A7D2}" type="presOf" srcId="{F6DAD504-EB14-4BF5-91E9-A7A14618394D}" destId="{A3B074EC-03BA-4F52-8B37-4FA2660EE68E}" srcOrd="0" destOrd="0" presId="urn:microsoft.com/office/officeart/2005/8/layout/radial4"/>
    <dgm:cxn modelId="{71F810CF-19E6-4714-A789-F3334BFEF8D9}" type="presOf" srcId="{A5B5FF37-CA90-492E-9B09-8298CD4CD5F0}" destId="{08B62A62-5A7E-4FEF-837A-A93A8B3E9CCC}" srcOrd="0" destOrd="0" presId="urn:microsoft.com/office/officeart/2005/8/layout/radial4"/>
    <dgm:cxn modelId="{948D3934-1ABB-463E-920A-AF5D7316F5B9}" type="presOf" srcId="{782E2568-8826-4F6F-A9BC-ADA75590CD40}" destId="{63D8B6ED-A43B-4B60-8D98-90AA3F9CF86A}" srcOrd="0" destOrd="0" presId="urn:microsoft.com/office/officeart/2005/8/layout/radial4"/>
    <dgm:cxn modelId="{6183BD7B-1365-4484-B97D-80F8B003AAFC}" type="presOf" srcId="{7FBEBC4F-AAAD-4888-8A43-09F48D2861EB}" destId="{4C35F521-E84C-404A-B6BA-EE64E9B82524}" srcOrd="0" destOrd="0" presId="urn:microsoft.com/office/officeart/2005/8/layout/radial4"/>
    <dgm:cxn modelId="{4A3FD936-723C-4DDB-B796-21B22F834E28}" type="presOf" srcId="{47E5B121-F9D5-40B6-8F98-080C309D5257}" destId="{12037AC3-286F-40CA-869A-1CF1E36A1019}" srcOrd="0" destOrd="0" presId="urn:microsoft.com/office/officeart/2005/8/layout/radial4"/>
    <dgm:cxn modelId="{542A2B59-9101-4A67-9A33-CF222AFFCD56}" type="presOf" srcId="{681410FB-7110-415D-9E59-D19A71227AF4}" destId="{FD95E2C3-AE57-415C-BD96-617BE8E8EA38}" srcOrd="0" destOrd="0" presId="urn:microsoft.com/office/officeart/2005/8/layout/radial4"/>
    <dgm:cxn modelId="{5405C271-D9C3-447C-9847-20F702F93262}" srcId="{7FBEBC4F-AAAD-4888-8A43-09F48D2861EB}" destId="{1D370353-60A5-4A7C-A025-9017A8968FB6}" srcOrd="1" destOrd="0" parTransId="{D7743F42-ADCF-4391-BF3F-DA8B0212BED2}" sibTransId="{246F2003-653F-4B1A-9B84-C4FCA926FFFF}"/>
    <dgm:cxn modelId="{A93B7AB6-DC00-4CAF-B679-9D2EB3DA7BBF}" srcId="{A5B5FF37-CA90-492E-9B09-8298CD4CD5F0}" destId="{7FBEBC4F-AAAD-4888-8A43-09F48D2861EB}" srcOrd="0" destOrd="0" parTransId="{03525C6B-3347-41AF-8EE9-2F372ED61FAF}" sibTransId="{6272CCFD-70B4-4D73-A65F-1067D5FEA1E8}"/>
    <dgm:cxn modelId="{B96AFAAA-1417-4297-9E72-A9C0C439A86A}" srcId="{7FBEBC4F-AAAD-4888-8A43-09F48D2861EB}" destId="{F6DAD504-EB14-4BF5-91E9-A7A14618394D}" srcOrd="0" destOrd="0" parTransId="{47E5B121-F9D5-40B6-8F98-080C309D5257}" sibTransId="{8F0A88C5-1150-41E5-A642-0E5DD35E27B0}"/>
    <dgm:cxn modelId="{74692465-59D7-4CC9-9018-BB016D4BB239}" type="presOf" srcId="{D7743F42-ADCF-4391-BF3F-DA8B0212BED2}" destId="{FEA00752-AD9B-4686-AC03-E2D42C327E56}" srcOrd="0" destOrd="0" presId="urn:microsoft.com/office/officeart/2005/8/layout/radial4"/>
    <dgm:cxn modelId="{7E516540-C432-4368-9EF7-929D608583A8}" type="presOf" srcId="{1D370353-60A5-4A7C-A025-9017A8968FB6}" destId="{36B53E44-D04B-40A5-BEBD-2DDB0730C4C9}" srcOrd="0" destOrd="0" presId="urn:microsoft.com/office/officeart/2005/8/layout/radial4"/>
    <dgm:cxn modelId="{914588DE-466C-4272-9E1E-FF95DF6DD369}" type="presParOf" srcId="{08B62A62-5A7E-4FEF-837A-A93A8B3E9CCC}" destId="{4C35F521-E84C-404A-B6BA-EE64E9B82524}" srcOrd="0" destOrd="0" presId="urn:microsoft.com/office/officeart/2005/8/layout/radial4"/>
    <dgm:cxn modelId="{5110691B-2AAB-4460-AE8A-D82F0D3D5B12}" type="presParOf" srcId="{08B62A62-5A7E-4FEF-837A-A93A8B3E9CCC}" destId="{12037AC3-286F-40CA-869A-1CF1E36A1019}" srcOrd="1" destOrd="0" presId="urn:microsoft.com/office/officeart/2005/8/layout/radial4"/>
    <dgm:cxn modelId="{09474DE7-DD02-4B30-A4D9-85D3DD0BD8B1}" type="presParOf" srcId="{08B62A62-5A7E-4FEF-837A-A93A8B3E9CCC}" destId="{A3B074EC-03BA-4F52-8B37-4FA2660EE68E}" srcOrd="2" destOrd="0" presId="urn:microsoft.com/office/officeart/2005/8/layout/radial4"/>
    <dgm:cxn modelId="{A42A43E1-1CBA-4B6A-8B78-6D76FC3477D9}" type="presParOf" srcId="{08B62A62-5A7E-4FEF-837A-A93A8B3E9CCC}" destId="{FEA00752-AD9B-4686-AC03-E2D42C327E56}" srcOrd="3" destOrd="0" presId="urn:microsoft.com/office/officeart/2005/8/layout/radial4"/>
    <dgm:cxn modelId="{EE3A82F5-0A9B-42E5-BFD3-472B3A2D042B}" type="presParOf" srcId="{08B62A62-5A7E-4FEF-837A-A93A8B3E9CCC}" destId="{36B53E44-D04B-40A5-BEBD-2DDB0730C4C9}" srcOrd="4" destOrd="0" presId="urn:microsoft.com/office/officeart/2005/8/layout/radial4"/>
    <dgm:cxn modelId="{D0137E09-FCD1-4490-B6F0-3F7BE81FAA0E}" type="presParOf" srcId="{08B62A62-5A7E-4FEF-837A-A93A8B3E9CCC}" destId="{63D8B6ED-A43B-4B60-8D98-90AA3F9CF86A}" srcOrd="5" destOrd="0" presId="urn:microsoft.com/office/officeart/2005/8/layout/radial4"/>
    <dgm:cxn modelId="{62327760-2AF9-4E2E-A91C-1C5D514B83FB}" type="presParOf" srcId="{08B62A62-5A7E-4FEF-837A-A93A8B3E9CCC}" destId="{FD95E2C3-AE57-415C-BD96-617BE8E8EA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5F521-E84C-404A-B6BA-EE64E9B82524}">
      <dsp:nvSpPr>
        <dsp:cNvPr id="0" name=""/>
        <dsp:cNvSpPr/>
      </dsp:nvSpPr>
      <dsp:spPr>
        <a:xfrm>
          <a:off x="788487" y="984836"/>
          <a:ext cx="727280" cy="7272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Индекс качества</a:t>
          </a:r>
          <a:endParaRPr lang="ru-RU" sz="800" kern="1200" dirty="0"/>
        </a:p>
      </dsp:txBody>
      <dsp:txXfrm>
        <a:off x="894995" y="1091344"/>
        <a:ext cx="514264" cy="514264"/>
      </dsp:txXfrm>
    </dsp:sp>
    <dsp:sp modelId="{12037AC3-286F-40CA-869A-1CF1E36A1019}">
      <dsp:nvSpPr>
        <dsp:cNvPr id="0" name=""/>
        <dsp:cNvSpPr/>
      </dsp:nvSpPr>
      <dsp:spPr>
        <a:xfrm rot="12900000">
          <a:off x="293047" y="848558"/>
          <a:ext cx="586265" cy="207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B074EC-03BA-4F52-8B37-4FA2660EE68E}">
      <dsp:nvSpPr>
        <dsp:cNvPr id="0" name=""/>
        <dsp:cNvSpPr/>
      </dsp:nvSpPr>
      <dsp:spPr>
        <a:xfrm>
          <a:off x="601" y="507695"/>
          <a:ext cx="690916" cy="55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Отношение к клиентам (30%)</a:t>
          </a:r>
          <a:endParaRPr lang="ru-RU" sz="800" kern="1200" dirty="0"/>
        </a:p>
      </dsp:txBody>
      <dsp:txXfrm>
        <a:off x="16790" y="523884"/>
        <a:ext cx="658538" cy="520355"/>
      </dsp:txXfrm>
    </dsp:sp>
    <dsp:sp modelId="{FEA00752-AD9B-4686-AC03-E2D42C327E56}">
      <dsp:nvSpPr>
        <dsp:cNvPr id="0" name=""/>
        <dsp:cNvSpPr/>
      </dsp:nvSpPr>
      <dsp:spPr>
        <a:xfrm rot="16200000">
          <a:off x="858995" y="553944"/>
          <a:ext cx="586265" cy="207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198687"/>
                <a:satOff val="9275"/>
                <a:lumOff val="-10392"/>
                <a:alphaOff val="0"/>
                <a:shade val="70000"/>
                <a:satMod val="150000"/>
              </a:schemeClr>
            </a:gs>
            <a:gs pos="34000">
              <a:schemeClr val="accent5">
                <a:hueOff val="-6198687"/>
                <a:satOff val="9275"/>
                <a:lumOff val="-10392"/>
                <a:alphaOff val="0"/>
                <a:shade val="70000"/>
                <a:satMod val="140000"/>
              </a:schemeClr>
            </a:gs>
            <a:gs pos="70000">
              <a:schemeClr val="accent5">
                <a:hueOff val="-6198687"/>
                <a:satOff val="9275"/>
                <a:lumOff val="-1039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6198687"/>
                <a:satOff val="9275"/>
                <a:lumOff val="-1039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hueOff val="-6198687"/>
              <a:satOff val="9275"/>
              <a:lumOff val="-10392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B53E44-D04B-40A5-BEBD-2DDB0730C4C9}">
      <dsp:nvSpPr>
        <dsp:cNvPr id="0" name=""/>
        <dsp:cNvSpPr/>
      </dsp:nvSpPr>
      <dsp:spPr>
        <a:xfrm>
          <a:off x="720080" y="88082"/>
          <a:ext cx="864095" cy="55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198687"/>
                <a:satOff val="9275"/>
                <a:lumOff val="-10392"/>
                <a:alphaOff val="0"/>
                <a:shade val="70000"/>
                <a:satMod val="150000"/>
              </a:schemeClr>
            </a:gs>
            <a:gs pos="34000">
              <a:schemeClr val="accent5">
                <a:hueOff val="-6198687"/>
                <a:satOff val="9275"/>
                <a:lumOff val="-10392"/>
                <a:alphaOff val="0"/>
                <a:shade val="70000"/>
                <a:satMod val="140000"/>
              </a:schemeClr>
            </a:gs>
            <a:gs pos="70000">
              <a:schemeClr val="accent5">
                <a:hueOff val="-6198687"/>
                <a:satOff val="9275"/>
                <a:lumOff val="-1039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6198687"/>
                <a:satOff val="9275"/>
                <a:lumOff val="-1039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hueOff val="-6198687"/>
              <a:satOff val="9275"/>
              <a:lumOff val="-10392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Внимание к потребностям (35%)</a:t>
          </a:r>
          <a:endParaRPr lang="ru-RU" sz="800" kern="1200" dirty="0"/>
        </a:p>
      </dsp:txBody>
      <dsp:txXfrm>
        <a:off x="736269" y="104271"/>
        <a:ext cx="831717" cy="520355"/>
      </dsp:txXfrm>
    </dsp:sp>
    <dsp:sp modelId="{63D8B6ED-A43B-4B60-8D98-90AA3F9CF86A}">
      <dsp:nvSpPr>
        <dsp:cNvPr id="0" name=""/>
        <dsp:cNvSpPr/>
      </dsp:nvSpPr>
      <dsp:spPr>
        <a:xfrm rot="19500000">
          <a:off x="1424942" y="848558"/>
          <a:ext cx="586265" cy="207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50000"/>
              </a:schemeClr>
            </a:gs>
            <a:gs pos="3400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40000"/>
              </a:schemeClr>
            </a:gs>
            <a:gs pos="7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hueOff val="-12397374"/>
              <a:satOff val="18550"/>
              <a:lumOff val="-20783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95E2C3-AE57-415C-BD96-617BE8E8EA38}">
      <dsp:nvSpPr>
        <dsp:cNvPr id="0" name=""/>
        <dsp:cNvSpPr/>
      </dsp:nvSpPr>
      <dsp:spPr>
        <a:xfrm>
          <a:off x="1612737" y="507695"/>
          <a:ext cx="690916" cy="55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50000"/>
              </a:schemeClr>
            </a:gs>
            <a:gs pos="3400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40000"/>
              </a:schemeClr>
            </a:gs>
            <a:gs pos="7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hueOff val="-12397374"/>
              <a:satOff val="18550"/>
              <a:lumOff val="-20783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Навыки и знания сотрудников (35%)</a:t>
          </a:r>
          <a:endParaRPr lang="ru-RU" sz="800" kern="1200" dirty="0"/>
        </a:p>
      </dsp:txBody>
      <dsp:txXfrm>
        <a:off x="1628926" y="523884"/>
        <a:ext cx="658538" cy="520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552" y="1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AA6FD538-982F-468A-9A8E-4A1DF7192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4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2" y="1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365" y="4715153"/>
            <a:ext cx="4886008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2AF91A43-AF51-44F3-A1C0-70C2CE5AC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3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893DC-EEF9-4B2C-B396-9A91CDE0CBA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/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b"/>
          <a:lstStyle>
            <a:lvl1pPr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r"/>
            <a:fld id="{51F8D84D-AD6F-4062-9050-5E014D278B24}" type="slidenum">
              <a:rPr lang="ru-RU" b="0">
                <a:solidFill>
                  <a:schemeClr val="tx1"/>
                </a:solidFill>
                <a:ea typeface="ヒラギノ角ゴ Pro W3"/>
                <a:cs typeface="ヒラギノ角ゴ Pro W3"/>
              </a:rPr>
              <a:pPr algn="r"/>
              <a:t>24</a:t>
            </a:fld>
            <a:endParaRPr lang="ru-RU" b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/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b"/>
          <a:lstStyle>
            <a:lvl1pPr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r"/>
            <a:fld id="{51F8D84D-AD6F-4062-9050-5E014D278B24}" type="slidenum">
              <a:rPr lang="ru-RU" b="0">
                <a:solidFill>
                  <a:schemeClr val="tx1"/>
                </a:solidFill>
                <a:ea typeface="ヒラギノ角ゴ Pro W3"/>
                <a:cs typeface="ヒラギノ角ゴ Pro W3"/>
              </a:rPr>
              <a:pPr algn="r"/>
              <a:t>25</a:t>
            </a:fld>
            <a:endParaRPr lang="ru-RU" b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64516" name="Номер слайда 3"/>
          <p:cNvSpPr txBox="1">
            <a:spLocks noGrp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r"/>
            <a:fld id="{B2D0C0BA-D199-4650-B896-D6B3B8F62F80}" type="slidenum">
              <a:rPr lang="ru-RU" b="0">
                <a:solidFill>
                  <a:schemeClr val="tx1"/>
                </a:solidFill>
                <a:ea typeface="ヒラギノ角ゴ Pro W3"/>
                <a:cs typeface="ヒラギノ角ゴ Pro W3"/>
              </a:rPr>
              <a:pPr algn="r"/>
              <a:t>27</a:t>
            </a:fld>
            <a:endParaRPr lang="ru-RU" b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658D7-70EE-4A63-BFFB-9E690CD6F42D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658D7-70EE-4A63-BFFB-9E690CD6F42D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774011" y="9428584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1C813C7-459D-4E9D-8EF9-ABE247690F02}" type="slidenum">
              <a:rPr lang="ru-RU" b="0">
                <a:solidFill>
                  <a:schemeClr val="tx1"/>
                </a:solidFill>
              </a:rPr>
              <a:pPr algn="r" eaLnBrk="1" hangingPunct="1"/>
              <a:t>35</a:t>
            </a:fld>
            <a:endParaRPr 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E3D2BA5-032D-41F8-A91D-6D8E8AE4D84D}" type="slidenum">
              <a:rPr lang="ru-RU" b="0">
                <a:solidFill>
                  <a:schemeClr val="tx1"/>
                </a:solidFill>
              </a:rPr>
              <a:pPr algn="r" eaLnBrk="0" hangingPunct="0"/>
              <a:t>3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6817A68-F9CA-4E82-90D2-671725E545C1}" type="slidenum">
              <a:rPr lang="ru-RU" b="0">
                <a:solidFill>
                  <a:schemeClr val="tx1"/>
                </a:solidFill>
              </a:rPr>
              <a:pPr algn="r" eaLnBrk="0" hangingPunct="0"/>
              <a:t>4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73B305C-61D1-4308-8559-2F1C8E0F8E61}" type="slidenum">
              <a:rPr lang="ru-RU">
                <a:solidFill>
                  <a:schemeClr val="tx1"/>
                </a:solidFill>
                <a:ea typeface="ヒラギノ角ゴ Pro W3"/>
                <a:cs typeface="ヒラギノ角ゴ Pro W3"/>
              </a:rPr>
              <a:pPr algn="r" eaLnBrk="0" hangingPunct="0"/>
              <a:t>5</a:t>
            </a:fld>
            <a:endParaRPr lang="ru-RU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21C0B21-FA31-4FCB-828A-0E2485E8C54C}" type="slidenum">
              <a:rPr lang="ru-RU">
                <a:solidFill>
                  <a:schemeClr val="tx1"/>
                </a:solidFill>
                <a:ea typeface="ヒラギノ角ゴ Pro W3"/>
                <a:cs typeface="ヒラギノ角ゴ Pro W3"/>
              </a:rPr>
              <a:pPr algn="r" eaLnBrk="0" hangingPunct="0"/>
              <a:t>7</a:t>
            </a:fld>
            <a:endParaRPr lang="ru-RU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916113" y="1865313"/>
            <a:ext cx="6688137" cy="12192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Оценка качества обслуживания в розничной сети Банка </a:t>
            </a:r>
            <a:br>
              <a:rPr lang="ru-RU" sz="2800" dirty="0" smtClean="0"/>
            </a:br>
            <a:r>
              <a:rPr lang="ru-RU" sz="2800" dirty="0" smtClean="0"/>
              <a:t>Оценка банкоматов</a:t>
            </a:r>
            <a:r>
              <a:rPr lang="en-US" sz="2800" dirty="0" smtClean="0"/>
              <a:t> </a:t>
            </a:r>
            <a:r>
              <a:rPr lang="ru-RU" sz="2800" dirty="0" smtClean="0"/>
              <a:t>и информационно-платежных терминалов</a:t>
            </a:r>
            <a:br>
              <a:rPr lang="ru-RU" sz="2800" dirty="0" smtClean="0"/>
            </a:br>
            <a:r>
              <a:rPr lang="ru-RU" sz="1800" i="1" dirty="0" smtClean="0"/>
              <a:t>Результаты исследования</a:t>
            </a:r>
            <a:r>
              <a:rPr lang="ru-RU" sz="2400" dirty="0" smtClean="0"/>
              <a:t> </a:t>
            </a:r>
            <a:r>
              <a:rPr lang="ru-RU" sz="1800" i="1" dirty="0" smtClean="0"/>
              <a:t>по г. Сочи</a:t>
            </a:r>
            <a:endParaRPr lang="ru-RU" sz="3600" dirty="0" smtClean="0"/>
          </a:p>
        </p:txBody>
      </p:sp>
      <p:sp>
        <p:nvSpPr>
          <p:cNvPr id="2054" name="Rectangle 45"/>
          <p:cNvSpPr>
            <a:spLocks noChangeArrowheads="1"/>
          </p:cNvSpPr>
          <p:nvPr/>
        </p:nvSpPr>
        <p:spPr bwMode="auto">
          <a:xfrm>
            <a:off x="5436096" y="5993408"/>
            <a:ext cx="20272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 smtClean="0">
                <a:solidFill>
                  <a:srgbClr val="00703C"/>
                </a:solidFill>
              </a:rPr>
              <a:t>Январь 2013</a:t>
            </a:r>
            <a:endParaRPr lang="ru-RU" sz="1600" dirty="0">
              <a:solidFill>
                <a:srgbClr val="00703C"/>
              </a:solidFill>
            </a:endParaRPr>
          </a:p>
        </p:txBody>
      </p:sp>
      <p:sp>
        <p:nvSpPr>
          <p:cNvPr id="2055" name="Line 60"/>
          <p:cNvSpPr>
            <a:spLocks noChangeShapeType="1"/>
          </p:cNvSpPr>
          <p:nvPr/>
        </p:nvSpPr>
        <p:spPr bwMode="auto">
          <a:xfrm flipH="1">
            <a:off x="5436096" y="5733256"/>
            <a:ext cx="0" cy="535981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8000"/>
              </a:solidFill>
            </a:endParaRPr>
          </a:p>
        </p:txBody>
      </p:sp>
      <p:sp>
        <p:nvSpPr>
          <p:cNvPr id="2056" name="Rectangle 45"/>
          <p:cNvSpPr>
            <a:spLocks noChangeArrowheads="1"/>
          </p:cNvSpPr>
          <p:nvPr/>
        </p:nvSpPr>
        <p:spPr bwMode="auto">
          <a:xfrm>
            <a:off x="539750" y="5589240"/>
            <a:ext cx="59039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800" dirty="0">
                <a:solidFill>
                  <a:srgbClr val="00703C"/>
                </a:solidFill>
              </a:rPr>
              <a:t>Отчет подготовлен компанией</a:t>
            </a:r>
            <a:r>
              <a:rPr lang="ru-RU" sz="1800" dirty="0" smtClean="0">
                <a:solidFill>
                  <a:srgbClr val="00703C"/>
                </a:solidFill>
              </a:rPr>
              <a:t>: </a:t>
            </a:r>
            <a:r>
              <a:rPr lang="en-US" sz="1800" dirty="0" smtClean="0">
                <a:solidFill>
                  <a:srgbClr val="00703C"/>
                </a:solidFill>
              </a:rPr>
              <a:t>MyTask</a:t>
            </a:r>
            <a:endParaRPr lang="en-US" sz="1800" dirty="0">
              <a:solidFill>
                <a:srgbClr val="0070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отделений </a:t>
            </a:r>
            <a:r>
              <a:rPr lang="ru-RU" sz="1400" b="1" dirty="0" smtClean="0">
                <a:solidFill>
                  <a:srgbClr val="00703C"/>
                </a:solidFill>
              </a:rPr>
              <a:t>банка </a:t>
            </a:r>
            <a:r>
              <a:rPr lang="ru-RU" sz="1400" b="1" dirty="0" smtClean="0">
                <a:solidFill>
                  <a:srgbClr val="00703C"/>
                </a:solidFill>
              </a:rPr>
              <a:t>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rgbClr val="00703C"/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комментарии </a:t>
            </a:r>
            <a:r>
              <a:rPr lang="ru-RU" sz="1400" b="1" dirty="0" smtClean="0">
                <a:solidFill>
                  <a:srgbClr val="00703C"/>
                </a:solidFill>
              </a:rPr>
              <a:t>по </a:t>
            </a:r>
            <a:r>
              <a:rPr lang="ru-RU" sz="1400" b="1" dirty="0">
                <a:solidFill>
                  <a:srgbClr val="00703C"/>
                </a:solidFill>
              </a:rPr>
              <a:t>качеству </a:t>
            </a:r>
            <a:r>
              <a:rPr lang="ru-RU" sz="1400" b="1" dirty="0" smtClean="0">
                <a:solidFill>
                  <a:srgbClr val="00703C"/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фотоотчет</a:t>
            </a:r>
            <a:endParaRPr lang="ru-RU" sz="1400" b="1" dirty="0">
              <a:solidFill>
                <a:srgbClr val="00703C"/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1"/>
          <p:cNvSpPr>
            <a:spLocks noChangeArrowheads="1"/>
          </p:cNvSpPr>
          <p:nvPr/>
        </p:nvSpPr>
        <p:spPr bwMode="auto">
          <a:xfrm>
            <a:off x="827584" y="2420888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028" y="937756"/>
            <a:ext cx="8188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По итогам проведенного исследования среднее значение «Индекса качества» равно 72%.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23" name="Заголовок 11"/>
          <p:cNvSpPr txBox="1">
            <a:spLocks/>
          </p:cNvSpPr>
          <p:nvPr/>
        </p:nvSpPr>
        <p:spPr bwMode="auto">
          <a:xfrm>
            <a:off x="681632" y="414380"/>
            <a:ext cx="4790432" cy="52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СРЕДНЕЕ ЗНАЧЕНИЕ ПО ПАРАМЕТРУ ИНДЕКСЫ КАЧЕСТВА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Индексы </a:t>
            </a:r>
            <a:r>
              <a:rPr lang="ru-RU" sz="1400" dirty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1" y="1484784"/>
            <a:ext cx="78009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028" y="937756"/>
            <a:ext cx="8188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Лучших результатов достигли отделения № 1 – 97%, 2 – 95%, 3, 4, 5, 6 – по 91%.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3" name="Заголовок 11"/>
          <p:cNvSpPr txBox="1">
            <a:spLocks/>
          </p:cNvSpPr>
          <p:nvPr/>
        </p:nvSpPr>
        <p:spPr bwMode="auto">
          <a:xfrm>
            <a:off x="681632" y="116632"/>
            <a:ext cx="4790432" cy="8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 ПО ИНДЕКСАМ КАЧЕСТВА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Индекс </a:t>
            </a:r>
            <a:r>
              <a:rPr lang="ru-RU" sz="1400" dirty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1" y="1400041"/>
            <a:ext cx="78009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028" y="937756"/>
            <a:ext cx="818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Средний показатель параметра «Отношение к клиенту» равен 72%. Лучшими показали себя отделения № 1, 2, 3, 4, 5, выполнившие данный параметр на 100%.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3" name="Заголовок 11"/>
          <p:cNvSpPr txBox="1">
            <a:spLocks/>
          </p:cNvSpPr>
          <p:nvPr/>
        </p:nvSpPr>
        <p:spPr bwMode="auto">
          <a:xfrm>
            <a:off x="681632" y="414380"/>
            <a:ext cx="4790432" cy="52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 ПО ОТНОШЕНИЮ</a:t>
            </a:r>
          </a:p>
          <a:p>
            <a:r>
              <a:rPr lang="ru-RU" sz="1800" dirty="0" smtClean="0"/>
              <a:t>К КЛИЕНТУ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Индекс </a:t>
            </a:r>
            <a:r>
              <a:rPr lang="ru-RU" sz="1400" dirty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1" y="1484784"/>
            <a:ext cx="78009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028" y="937756"/>
            <a:ext cx="818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Средний показатель параметра «Внимание к потребностям» составляет 74%. Отличную оценку получили № 1, 2, 3, 4, 5, 6 – 100 %.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3" name="Заголовок 11"/>
          <p:cNvSpPr txBox="1">
            <a:spLocks/>
          </p:cNvSpPr>
          <p:nvPr/>
        </p:nvSpPr>
        <p:spPr bwMode="auto">
          <a:xfrm>
            <a:off x="681632" y="347464"/>
            <a:ext cx="4790432" cy="8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 ПО ВНИМАНИЮ К ПОТРЕБНОСТЯМ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Индекс </a:t>
            </a:r>
            <a:r>
              <a:rPr lang="ru-RU" sz="1400" dirty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0" y="1382157"/>
            <a:ext cx="78009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028" y="937756"/>
            <a:ext cx="8332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Среднее значение по критерию «Навыки и знания» равно 70%. Лучшие результаты показало отделение № 1.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3" name="Заголовок 11"/>
          <p:cNvSpPr txBox="1">
            <a:spLocks/>
          </p:cNvSpPr>
          <p:nvPr/>
        </p:nvSpPr>
        <p:spPr bwMode="auto">
          <a:xfrm>
            <a:off x="681632" y="354142"/>
            <a:ext cx="4790432" cy="8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 ПО НАВЫКАМ И ЗНАНИЯМ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Индекс </a:t>
            </a:r>
            <a:r>
              <a:rPr lang="ru-RU" sz="1400" dirty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1" y="1210880"/>
            <a:ext cx="78009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отделений </a:t>
            </a:r>
            <a:r>
              <a:rPr lang="ru-RU" sz="1400" b="1" dirty="0" smtClean="0">
                <a:solidFill>
                  <a:srgbClr val="00703C"/>
                </a:solidFill>
              </a:rPr>
              <a:t>банка </a:t>
            </a:r>
            <a:r>
              <a:rPr lang="ru-RU" sz="1400" b="1" dirty="0" smtClean="0">
                <a:solidFill>
                  <a:srgbClr val="00703C"/>
                </a:solidFill>
              </a:rPr>
              <a:t>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rgbClr val="00703C"/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комментарии </a:t>
            </a:r>
            <a:r>
              <a:rPr lang="ru-RU" sz="1400" b="1" dirty="0" smtClean="0">
                <a:solidFill>
                  <a:srgbClr val="00703C"/>
                </a:solidFill>
              </a:rPr>
              <a:t>по </a:t>
            </a:r>
            <a:r>
              <a:rPr lang="ru-RU" sz="1400" b="1" dirty="0">
                <a:solidFill>
                  <a:srgbClr val="00703C"/>
                </a:solidFill>
              </a:rPr>
              <a:t>качеству </a:t>
            </a:r>
            <a:r>
              <a:rPr lang="ru-RU" sz="1400" b="1" dirty="0" smtClean="0">
                <a:solidFill>
                  <a:srgbClr val="00703C"/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фотоотчет</a:t>
            </a:r>
            <a:endParaRPr lang="ru-RU" sz="1400" b="1" dirty="0">
              <a:solidFill>
                <a:srgbClr val="00703C"/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1"/>
          <p:cNvSpPr>
            <a:spLocks noChangeArrowheads="1"/>
          </p:cNvSpPr>
          <p:nvPr/>
        </p:nvSpPr>
        <p:spPr bwMode="auto">
          <a:xfrm>
            <a:off x="827584" y="2708920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642910" y="908720"/>
            <a:ext cx="8188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По параметру «Стандарты сервиса» среднее значение равно 79%.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64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Индексы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качества</a:t>
            </a:r>
          </a:p>
        </p:txBody>
      </p:sp>
      <p:sp>
        <p:nvSpPr>
          <p:cNvPr id="67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Стандарты сервиса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8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Заголовок 11"/>
          <p:cNvSpPr txBox="1">
            <a:spLocks/>
          </p:cNvSpPr>
          <p:nvPr/>
        </p:nvSpPr>
        <p:spPr bwMode="auto">
          <a:xfrm>
            <a:off x="683568" y="370080"/>
            <a:ext cx="6911975" cy="6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СРЕДНЕЕ ЗНАЧЕНИЕ ПО </a:t>
            </a:r>
          </a:p>
          <a:p>
            <a:r>
              <a:rPr lang="ru-RU" sz="1800" dirty="0" smtClean="0"/>
              <a:t>СТАНДАРТАМ СЕРВИСА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9" y="1340768"/>
            <a:ext cx="78009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642910" y="908720"/>
            <a:ext cx="8188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По данному критерию оценку «отлично» получили следующие отделения банка: № 1, 2, 3, 4, 5, 6, 7, 8, 9.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64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Индексы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качества</a:t>
            </a:r>
          </a:p>
        </p:txBody>
      </p:sp>
      <p:sp>
        <p:nvSpPr>
          <p:cNvPr id="67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Стандарты сервиса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8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Заголовок 11"/>
          <p:cNvSpPr txBox="1">
            <a:spLocks/>
          </p:cNvSpPr>
          <p:nvPr/>
        </p:nvSpPr>
        <p:spPr bwMode="auto">
          <a:xfrm>
            <a:off x="683568" y="370080"/>
            <a:ext cx="6911975" cy="6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 ПО </a:t>
            </a:r>
          </a:p>
          <a:p>
            <a:r>
              <a:rPr lang="ru-RU" sz="1800" dirty="0" smtClean="0"/>
              <a:t>СТАНДАРТАМ СЕРВИСА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8" y="1556792"/>
            <a:ext cx="78009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отделений </a:t>
            </a:r>
            <a:r>
              <a:rPr lang="ru-RU" sz="1400" b="1" dirty="0" smtClean="0">
                <a:solidFill>
                  <a:srgbClr val="00703C"/>
                </a:solidFill>
              </a:rPr>
              <a:t>банка </a:t>
            </a:r>
            <a:r>
              <a:rPr lang="ru-RU" sz="1400" b="1" dirty="0" smtClean="0">
                <a:solidFill>
                  <a:srgbClr val="00703C"/>
                </a:solidFill>
              </a:rPr>
              <a:t>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rgbClr val="00703C"/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комментарии </a:t>
            </a:r>
            <a:r>
              <a:rPr lang="ru-RU" sz="1400" b="1" dirty="0" smtClean="0">
                <a:solidFill>
                  <a:srgbClr val="00703C"/>
                </a:solidFill>
              </a:rPr>
              <a:t>по </a:t>
            </a:r>
            <a:r>
              <a:rPr lang="ru-RU" sz="1400" b="1" dirty="0">
                <a:solidFill>
                  <a:srgbClr val="00703C"/>
                </a:solidFill>
              </a:rPr>
              <a:t>качеству </a:t>
            </a:r>
            <a:r>
              <a:rPr lang="ru-RU" sz="1400" b="1" dirty="0" smtClean="0">
                <a:solidFill>
                  <a:srgbClr val="00703C"/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фотоотчет</a:t>
            </a:r>
            <a:endParaRPr lang="ru-RU" sz="1400" b="1" dirty="0">
              <a:solidFill>
                <a:srgbClr val="00703C"/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1"/>
          <p:cNvSpPr>
            <a:spLocks noChangeArrowheads="1"/>
          </p:cNvSpPr>
          <p:nvPr/>
        </p:nvSpPr>
        <p:spPr bwMode="auto">
          <a:xfrm>
            <a:off x="827584" y="2996952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341"/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отделений 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rgbClr val="00703C"/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комментарии </a:t>
            </a:r>
            <a:r>
              <a:rPr lang="ru-RU" sz="1400" b="1" dirty="0" smtClean="0">
                <a:solidFill>
                  <a:srgbClr val="00703C"/>
                </a:solidFill>
              </a:rPr>
              <a:t>по </a:t>
            </a:r>
            <a:r>
              <a:rPr lang="ru-RU" sz="1400" b="1" dirty="0">
                <a:solidFill>
                  <a:srgbClr val="00703C"/>
                </a:solidFill>
              </a:rPr>
              <a:t>качеству </a:t>
            </a:r>
            <a:r>
              <a:rPr lang="ru-RU" sz="1400" b="1" dirty="0" smtClean="0">
                <a:solidFill>
                  <a:srgbClr val="00703C"/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фотоотчет</a:t>
            </a:r>
            <a:endParaRPr lang="ru-RU" sz="1400" b="1" dirty="0">
              <a:solidFill>
                <a:srgbClr val="00703C"/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052736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632029" y="937757"/>
            <a:ext cx="6316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Средний показатель по параметру «Техника продаж» находится на уровне 74%.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2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73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Индексы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качества</a:t>
            </a:r>
          </a:p>
        </p:txBody>
      </p:sp>
      <p:sp>
        <p:nvSpPr>
          <p:cNvPr id="76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продаж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9" name="Заголовок 11"/>
          <p:cNvSpPr txBox="1">
            <a:spLocks/>
          </p:cNvSpPr>
          <p:nvPr/>
        </p:nvSpPr>
        <p:spPr bwMode="auto">
          <a:xfrm>
            <a:off x="683567" y="332657"/>
            <a:ext cx="6911975" cy="6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СРЕДНЕЕ ЗНАЧЕНИЕ</a:t>
            </a:r>
          </a:p>
          <a:p>
            <a:r>
              <a:rPr lang="ru-RU" sz="1800" dirty="0" smtClean="0"/>
              <a:t>ПО ТЕХНИКЕ ПРОДАЖ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5" y="1214756"/>
            <a:ext cx="78009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632029" y="937757"/>
            <a:ext cx="7756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Лучшие результаты по данному параметру оказались у отделений </a:t>
            </a:r>
            <a:r>
              <a:rPr lang="ru-RU" i="1" dirty="0" smtClean="0">
                <a:solidFill>
                  <a:srgbClr val="000000"/>
                </a:solidFill>
              </a:rPr>
              <a:t>№ 1 – 100%, 2 – 97%, 3– 97%, 4 – 95%, 5 – 92%, 6 – 91%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2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73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Индексы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качества</a:t>
            </a:r>
          </a:p>
        </p:txBody>
      </p:sp>
      <p:sp>
        <p:nvSpPr>
          <p:cNvPr id="76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продаж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9" name="Заголовок 11"/>
          <p:cNvSpPr txBox="1">
            <a:spLocks/>
          </p:cNvSpPr>
          <p:nvPr/>
        </p:nvSpPr>
        <p:spPr bwMode="auto">
          <a:xfrm>
            <a:off x="683568" y="370080"/>
            <a:ext cx="6911975" cy="6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</a:t>
            </a:r>
          </a:p>
          <a:p>
            <a:r>
              <a:rPr lang="ru-RU" sz="1800" dirty="0" smtClean="0"/>
              <a:t>ПО ТЕХНИКЕ ПРОДАЖ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7" y="1412122"/>
            <a:ext cx="78009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1"/>
          <p:cNvSpPr txBox="1">
            <a:spLocks/>
          </p:cNvSpPr>
          <p:nvPr/>
        </p:nvSpPr>
        <p:spPr bwMode="auto">
          <a:xfrm>
            <a:off x="707356" y="375628"/>
            <a:ext cx="6911975" cy="6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СРАВНЕНИЕ ПОКАЗАТЕЛЕЙ ПО </a:t>
            </a:r>
          </a:p>
          <a:p>
            <a:r>
              <a:rPr lang="ru-RU" sz="1800" dirty="0" smtClean="0"/>
              <a:t>ОТДЕЛЕНИЯМ </a:t>
            </a:r>
            <a:r>
              <a:rPr lang="ru-RU" sz="1800" dirty="0" smtClean="0"/>
              <a:t>БАНКА</a:t>
            </a:r>
            <a:endParaRPr lang="ru-RU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+mn-lt"/>
              </a:rPr>
              <a:t>По  итогам исследования лидирующие позиции заняли отделения № 1 и 6. Самые низкие результаты  показало отделение  №1806/126, получившее оценку «плохо» по параметрам «Техника продаж» и «Индекс качества» .  </a:t>
            </a:r>
            <a:endParaRPr lang="ru-RU" i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20231"/>
              </p:ext>
            </p:extLst>
          </p:nvPr>
        </p:nvGraphicFramePr>
        <p:xfrm>
          <a:off x="395536" y="1700808"/>
          <a:ext cx="83529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отделений </a:t>
            </a:r>
            <a:r>
              <a:rPr lang="ru-RU" sz="1400" b="1" dirty="0" smtClean="0">
                <a:solidFill>
                  <a:srgbClr val="00703C"/>
                </a:solidFill>
              </a:rPr>
              <a:t>банка </a:t>
            </a:r>
            <a:r>
              <a:rPr lang="ru-RU" sz="1400" b="1" dirty="0" smtClean="0">
                <a:solidFill>
                  <a:srgbClr val="00703C"/>
                </a:solidFill>
              </a:rPr>
              <a:t>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rgbClr val="00703C"/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комментарии </a:t>
            </a:r>
            <a:r>
              <a:rPr lang="ru-RU" sz="1400" b="1" dirty="0" smtClean="0">
                <a:solidFill>
                  <a:srgbClr val="00703C"/>
                </a:solidFill>
              </a:rPr>
              <a:t>по </a:t>
            </a:r>
            <a:r>
              <a:rPr lang="ru-RU" sz="1400" b="1" dirty="0">
                <a:solidFill>
                  <a:srgbClr val="00703C"/>
                </a:solidFill>
              </a:rPr>
              <a:t>качеству </a:t>
            </a:r>
            <a:r>
              <a:rPr lang="ru-RU" sz="1400" b="1" dirty="0" smtClean="0">
                <a:solidFill>
                  <a:srgbClr val="00703C"/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фотоотчет</a:t>
            </a:r>
            <a:endParaRPr lang="ru-RU" sz="1400" b="1" dirty="0">
              <a:solidFill>
                <a:srgbClr val="00703C"/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1"/>
          <p:cNvSpPr>
            <a:spLocks noChangeArrowheads="1"/>
          </p:cNvSpPr>
          <p:nvPr/>
        </p:nvSpPr>
        <p:spPr bwMode="auto">
          <a:xfrm>
            <a:off x="827584" y="3284984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5905500" cy="403225"/>
          </a:xfrm>
        </p:spPr>
        <p:txBody>
          <a:bodyPr anchor="ctr" anchorCtr="0"/>
          <a:lstStyle/>
          <a:p>
            <a:r>
              <a:rPr lang="ru-RU" sz="1800" dirty="0" smtClean="0"/>
              <a:t>ПРОБЛЕМНЫЕ БЛОКИ</a:t>
            </a:r>
            <a:endParaRPr lang="ru-RU" sz="1800" u="sng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910461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Для улучшения исследуемых показателей необходимо акцентировать внимание сотрудников на взаимодействии с клиентом, а именно:</a:t>
            </a:r>
          </a:p>
          <a:p>
            <a:pPr lvl="1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</a:rPr>
              <a:t>Знакомстве с клиентом</a:t>
            </a:r>
          </a:p>
          <a:p>
            <a:pPr lvl="1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</a:rPr>
              <a:t>Пояснении причин невозможности обслуживания и извинении  за ожидание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23728" y="2132856"/>
          <a:ext cx="6624736" cy="316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118"/>
                <a:gridCol w="167361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Основные проблемные направления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</a:t>
                      </a:r>
                      <a:endParaRPr lang="ru-RU" sz="14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Консультант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уточнил Ваше имя/ спросил, как к Вам лучше обращаться?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Представился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 Вам консультант?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Извинился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 сотрудник за перерыв, возникший во время консультации (ДО того, как прервать консультацию)?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</a:tr>
              <a:tr h="478904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Сотрудник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у которого Вы получили консультацию, извинился перед Вами за то, что пришлось долго ожидать/поблагодарил за ожидание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</a:tr>
              <a:tr h="600977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отсутствии возможности отвлечься от текущих дел сотрудник извинился, объяснил причины, по которым Вас нельзя обслужить сейчас, сообщил время ожидания?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Левая фигурная скобка 8"/>
          <p:cNvSpPr/>
          <p:nvPr/>
        </p:nvSpPr>
        <p:spPr bwMode="auto">
          <a:xfrm>
            <a:off x="1835696" y="2492896"/>
            <a:ext cx="144016" cy="2808312"/>
          </a:xfrm>
          <a:prstGeom prst="leftBrace">
            <a:avLst>
              <a:gd name="adj1" fmla="val 43607"/>
              <a:gd name="adj2" fmla="val 50441"/>
            </a:avLst>
          </a:prstGeom>
          <a:noFill/>
          <a:ln w="476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4290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Вежливость, этикет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5905500" cy="403225"/>
          </a:xfrm>
        </p:spPr>
        <p:txBody>
          <a:bodyPr anchor="ctr" anchorCtr="0"/>
          <a:lstStyle/>
          <a:p>
            <a:r>
              <a:rPr lang="ru-RU" sz="1800" dirty="0" smtClean="0"/>
              <a:t>ПРОБЛЕМНЫЕ БЛОКИ</a:t>
            </a:r>
            <a:endParaRPr lang="ru-RU" sz="1800" u="sng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910461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Для улучшения исследуемых показателей также необходимо обратить внимание сотрудников на следующее:</a:t>
            </a:r>
          </a:p>
          <a:p>
            <a:pPr lvl="1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</a:rPr>
              <a:t>Понимание цели визита клиента и краткое информирование</a:t>
            </a:r>
          </a:p>
          <a:p>
            <a:pPr lvl="1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</a:rPr>
              <a:t>Информирование о специальных предложениях, а также о минимальных и максимальных суммах вклада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1760" y="2564904"/>
          <a:ext cx="6480720" cy="330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1425"/>
                <a:gridCol w="1479295"/>
              </a:tblGrid>
              <a:tr h="5899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Основные проблемные направления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</a:t>
                      </a:r>
                      <a:endParaRPr lang="ru-RU" sz="1400" dirty="0"/>
                    </a:p>
                  </a:txBody>
                  <a:tcPr anchor="ctr"/>
                </a:tc>
              </a:tr>
              <a:tr h="47038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Специалист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уточнил цель Вашего визита? ("Что Вас интересует?", "Какие у Вас есть вопросы?", "Чем я могу Вам помочь?" и т.п.)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</a:tr>
              <a:tr h="46692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Консультант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уточнил цель Вашего визита? ("Что Вас интересует?", "Какие у Вас есть вопросы?", "Чем я могу Вам помочь?" и т.п.)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46692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Консультант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рассказал Вам кратко об условиях и видах интересующего Вас банковского продукта, после того как узнал цель Вашего визита?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454982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завершении консультации сотрудник предложил сделать вклад сейчас?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Левая фигурная скобка 8"/>
          <p:cNvSpPr/>
          <p:nvPr/>
        </p:nvSpPr>
        <p:spPr bwMode="auto">
          <a:xfrm>
            <a:off x="2051720" y="3140968"/>
            <a:ext cx="216024" cy="2160240"/>
          </a:xfrm>
          <a:prstGeom prst="leftBrace">
            <a:avLst>
              <a:gd name="adj1" fmla="val 43607"/>
              <a:gd name="adj2" fmla="val 50441"/>
            </a:avLst>
          </a:prstGeom>
          <a:noFill/>
          <a:ln w="476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57301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Умение разобраться в потребностях клиента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 bwMode="auto">
          <a:xfrm>
            <a:off x="2123728" y="5301208"/>
            <a:ext cx="144016" cy="504056"/>
          </a:xfrm>
          <a:prstGeom prst="leftBrace">
            <a:avLst>
              <a:gd name="adj1" fmla="val 43607"/>
              <a:gd name="adj2" fmla="val 50441"/>
            </a:avLst>
          </a:prstGeom>
          <a:noFill/>
          <a:ln w="476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Умение завершить сделку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отделений </a:t>
            </a:r>
            <a:r>
              <a:rPr lang="ru-RU" sz="1400" b="1" dirty="0" smtClean="0">
                <a:solidFill>
                  <a:srgbClr val="00703C"/>
                </a:solidFill>
              </a:rPr>
              <a:t>банка </a:t>
            </a:r>
            <a:r>
              <a:rPr lang="ru-RU" sz="1400" b="1" dirty="0" smtClean="0">
                <a:solidFill>
                  <a:srgbClr val="00703C"/>
                </a:solidFill>
              </a:rPr>
              <a:t>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rgbClr val="00703C"/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комментарии </a:t>
            </a:r>
            <a:r>
              <a:rPr lang="ru-RU" sz="1400" b="1" dirty="0" smtClean="0">
                <a:solidFill>
                  <a:srgbClr val="00703C"/>
                </a:solidFill>
              </a:rPr>
              <a:t>по </a:t>
            </a:r>
            <a:r>
              <a:rPr lang="ru-RU" sz="1400" b="1" dirty="0">
                <a:solidFill>
                  <a:srgbClr val="00703C"/>
                </a:solidFill>
              </a:rPr>
              <a:t>качеству </a:t>
            </a:r>
            <a:r>
              <a:rPr lang="ru-RU" sz="1400" b="1" dirty="0" smtClean="0">
                <a:solidFill>
                  <a:srgbClr val="00703C"/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фотоотчет</a:t>
            </a:r>
            <a:endParaRPr lang="ru-RU" sz="1400" b="1" dirty="0">
              <a:solidFill>
                <a:srgbClr val="00703C"/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1"/>
          <p:cNvSpPr>
            <a:spLocks noChangeArrowheads="1"/>
          </p:cNvSpPr>
          <p:nvPr/>
        </p:nvSpPr>
        <p:spPr bwMode="auto">
          <a:xfrm>
            <a:off x="827584" y="3645024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5" name="Заголовок 1"/>
          <p:cNvSpPr txBox="1">
            <a:spLocks/>
          </p:cNvSpPr>
          <p:nvPr/>
        </p:nvSpPr>
        <p:spPr bwMode="auto">
          <a:xfrm>
            <a:off x="611560" y="332656"/>
            <a:ext cx="6951662" cy="5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r>
              <a:rPr lang="ru-RU" sz="1800" dirty="0">
                <a:solidFill>
                  <a:srgbClr val="00703C"/>
                </a:solidFill>
              </a:rPr>
              <a:t>СКОРОСТЬ </a:t>
            </a:r>
            <a:r>
              <a:rPr lang="ru-RU" sz="1800" dirty="0" smtClean="0">
                <a:solidFill>
                  <a:srgbClr val="00703C"/>
                </a:solidFill>
              </a:rPr>
              <a:t>ОБСЛУЖИВАНИЯ В ОТДЕЛЕНИЯХ БАНКА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211" y="977553"/>
            <a:ext cx="819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В целом по банку среднее  время ожидания клиента в очереди не превысило 10 мин. </a:t>
            </a:r>
          </a:p>
          <a:p>
            <a:endParaRPr lang="ru-RU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475656" y="1484784"/>
          <a:ext cx="64087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187892"/>
              </p:ext>
            </p:extLst>
          </p:nvPr>
        </p:nvGraphicFramePr>
        <p:xfrm>
          <a:off x="1259632" y="5589240"/>
          <a:ext cx="6120035" cy="720726"/>
        </p:xfrm>
        <a:graphic>
          <a:graphicData uri="http://schemas.openxmlformats.org/drawingml/2006/table">
            <a:tbl>
              <a:tblPr/>
              <a:tblGrid>
                <a:gridCol w="4565519"/>
                <a:gridCol w="1554516"/>
              </a:tblGrid>
              <a:tr h="219456">
                <a:tc>
                  <a:txBody>
                    <a:bodyPr/>
                    <a:lstStyle/>
                    <a:p>
                      <a:pPr marL="85725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7B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Банк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7B4"/>
                    </a:solidFill>
                  </a:tcPr>
                </a:tc>
              </a:tr>
              <a:tr h="250635">
                <a:tc>
                  <a:txBody>
                    <a:bodyPr/>
                    <a:lstStyle/>
                    <a:p>
                      <a:pPr marL="85725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Доля клиентов, ожидавших менее 15 минут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85%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35">
                <a:tc>
                  <a:txBody>
                    <a:bodyPr/>
                    <a:lstStyle/>
                    <a:p>
                      <a:pPr marL="85725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Доля клиентов, ожидавших менее 10 минут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73%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09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11560" y="218257"/>
            <a:ext cx="6951662" cy="69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endParaRPr lang="ru-RU" sz="1800" dirty="0" smtClean="0">
              <a:solidFill>
                <a:srgbClr val="00703C"/>
              </a:solidFill>
            </a:endParaRPr>
          </a:p>
          <a:p>
            <a:r>
              <a:rPr lang="ru-RU" sz="1800" dirty="0" smtClean="0">
                <a:solidFill>
                  <a:srgbClr val="00703C"/>
                </a:solidFill>
              </a:rPr>
              <a:t>ОЦЕНКА КОНСУЛЬТАЦИЙ</a:t>
            </a:r>
            <a:r>
              <a:rPr lang="ru-RU" sz="1800" dirty="0">
                <a:solidFill>
                  <a:srgbClr val="00703C"/>
                </a:solidFill>
              </a:rPr>
              <a:t> </a:t>
            </a:r>
            <a:r>
              <a:rPr lang="ru-RU" sz="1800" dirty="0" smtClean="0">
                <a:solidFill>
                  <a:srgbClr val="00703C"/>
                </a:solidFill>
              </a:rPr>
              <a:t>В ОТДЕЛЕНИЯХ БАНКА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84213" y="951111"/>
            <a:ext cx="819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Средняя оценка консультаций в отделениях банка равна 4 баллам. В целом, консультации были интересны и понятны. Для 55,17% клиентов консультация была достаточной для </a:t>
            </a:r>
            <a:r>
              <a:rPr lang="ru-RU" i="1" smtClean="0">
                <a:solidFill>
                  <a:schemeClr val="tx1"/>
                </a:solidFill>
              </a:rPr>
              <a:t>принятия решения.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Распределение_оценок_консультации_-_понятна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528392" cy="2781549"/>
          </a:xfrm>
          <a:prstGeom prst="rect">
            <a:avLst/>
          </a:prstGeom>
        </p:spPr>
      </p:pic>
      <p:pic>
        <p:nvPicPr>
          <p:cNvPr id="16" name="Рисунок 15" descr="Распределение_оценок_консультации-Интересна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586695" cy="2833489"/>
          </a:xfrm>
          <a:prstGeom prst="rect">
            <a:avLst/>
          </a:prstGeom>
        </p:spPr>
      </p:pic>
      <p:pic>
        <p:nvPicPr>
          <p:cNvPr id="17" name="Рисунок 16" descr="Распределение_оценок_консультации-Содержательна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173062"/>
            <a:ext cx="3384376" cy="2684938"/>
          </a:xfrm>
          <a:prstGeom prst="rect">
            <a:avLst/>
          </a:prstGeom>
        </p:spPr>
      </p:pic>
      <p:pic>
        <p:nvPicPr>
          <p:cNvPr id="18" name="Рисунок 17" descr="Распределение_оценок_консультации-Достаточна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193704"/>
            <a:ext cx="335835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11560" y="332656"/>
            <a:ext cx="695166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r>
              <a:rPr lang="ru-RU" sz="1800" dirty="0" smtClean="0">
                <a:solidFill>
                  <a:srgbClr val="00703C"/>
                </a:solidFill>
              </a:rPr>
              <a:t>КОММЕНТАРИИ ПО КАЧЕСТВУ ОБСЛУЖИВАНИЯ</a:t>
            </a:r>
          </a:p>
          <a:p>
            <a:r>
              <a:rPr lang="ru-RU" sz="1800" dirty="0" smtClean="0">
                <a:solidFill>
                  <a:srgbClr val="00703C"/>
                </a:solidFill>
              </a:rPr>
              <a:t>В ОТДЕЛЕНИЯХ БАНКА</a:t>
            </a:r>
            <a:endParaRPr lang="ru-RU" sz="1800" dirty="0">
              <a:solidFill>
                <a:srgbClr val="00703C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 bwMode="auto">
          <a:xfrm>
            <a:off x="4857752" y="3071810"/>
            <a:ext cx="720080" cy="720080"/>
          </a:xfrm>
          <a:prstGeom prst="smileyFace">
            <a:avLst/>
          </a:prstGeom>
          <a:solidFill>
            <a:schemeClr val="accent1">
              <a:alpha val="6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" name="Улыбающееся лицо 3"/>
          <p:cNvSpPr/>
          <p:nvPr/>
        </p:nvSpPr>
        <p:spPr bwMode="auto">
          <a:xfrm>
            <a:off x="4139952" y="3645024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0000">
              <a:alpha val="6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231" y="980728"/>
            <a:ext cx="436183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Ниже приведены наиболее заметные отзывы ТП о работе сотрудников банка: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5436096" y="1196752"/>
            <a:ext cx="3456384" cy="1046732"/>
          </a:xfrm>
          <a:prstGeom prst="wedgeRoundRectCallout">
            <a:avLst>
              <a:gd name="adj1" fmla="val -32586"/>
              <a:gd name="adj2" fmla="val 68339"/>
              <a:gd name="adj3" fmla="val 16667"/>
            </a:avLst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1036" y="1268760"/>
            <a:ext cx="35334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008000"/>
                </a:solidFill>
              </a:rPr>
              <a:t>«Несмотря на небольшие размеры и отсутствие электронной очереди, отделение оставило очень приятное впечатление, чистое, светлое, получил полную консультацию готов оформить в нем вклад и рекомендовать другим людям.»</a:t>
            </a:r>
            <a:endParaRPr lang="ru-RU" sz="1000" i="1" dirty="0">
              <a:solidFill>
                <a:srgbClr val="008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6156176" y="2752530"/>
            <a:ext cx="2929160" cy="1352939"/>
          </a:xfrm>
          <a:prstGeom prst="wedgeRoundRectCallout">
            <a:avLst>
              <a:gd name="adj1" fmla="val -62193"/>
              <a:gd name="adj2" fmla="val 13378"/>
              <a:gd name="adj3" fmla="val 16667"/>
            </a:avLst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780928"/>
            <a:ext cx="2915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008000"/>
                </a:solidFill>
              </a:rPr>
              <a:t>«Полученная консультация заставила увидеть перед собой глубоко компетентного сотрудника, не зазубрившего инструкции, а хорошо разбирающегося и понимающего в предложениях банка, доброжелательного по отношению к клиенту, уважающему в нем личность.»</a:t>
            </a:r>
            <a:endParaRPr lang="ru-RU" sz="1000" i="1" dirty="0">
              <a:solidFill>
                <a:srgbClr val="00800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 bwMode="auto">
          <a:xfrm>
            <a:off x="5508104" y="4941168"/>
            <a:ext cx="2952328" cy="1152128"/>
          </a:xfrm>
          <a:prstGeom prst="wedgeRoundRectCallout">
            <a:avLst>
              <a:gd name="adj1" fmla="val -34788"/>
              <a:gd name="adj2" fmla="val -79266"/>
              <a:gd name="adj3" fmla="val 16667"/>
            </a:avLst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1547664" y="2060848"/>
            <a:ext cx="2511730" cy="1360742"/>
          </a:xfrm>
          <a:prstGeom prst="wedgeRoundRectCallout">
            <a:avLst>
              <a:gd name="adj1" fmla="val 44406"/>
              <a:gd name="adj2" fmla="val 66284"/>
              <a:gd name="adj3" fmla="val 16667"/>
            </a:avLst>
          </a:prstGeom>
          <a:solidFill>
            <a:srgbClr val="FF7C80">
              <a:alpha val="15000"/>
            </a:srgbClr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971601" y="4005064"/>
            <a:ext cx="2376264" cy="1008112"/>
          </a:xfrm>
          <a:prstGeom prst="wedgeRoundRectCallout">
            <a:avLst>
              <a:gd name="adj1" fmla="val 71224"/>
              <a:gd name="adj2" fmla="val -32063"/>
              <a:gd name="adj3" fmla="val 16667"/>
            </a:avLst>
          </a:prstGeom>
          <a:solidFill>
            <a:srgbClr val="FF7C80">
              <a:alpha val="15000"/>
            </a:srgbClr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005064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C00000"/>
                </a:solidFill>
              </a:rPr>
              <a:t>«Сотрудник отвечал по бумаге, не предложил окончательного решения, не объяснил чем отличается один вклад от другого, не объяснил всех преимуществ вкладов.»</a:t>
            </a:r>
            <a:endParaRPr lang="ru-RU" sz="1000" i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2802" y="2103605"/>
            <a:ext cx="2465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C00000"/>
                </a:solidFill>
              </a:rPr>
              <a:t>«Пассивное отношение к клиенту, равнодушные и формальные ответы на вопросы, скучающее лицо, манера избегать зрительного контакта при беседе, ощущение недостаточной компетентности.»</a:t>
            </a:r>
            <a:endParaRPr lang="ru-RU" sz="1000" i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929198"/>
            <a:ext cx="291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 smtClean="0">
              <a:solidFill>
                <a:srgbClr val="003300"/>
              </a:solidFill>
            </a:endParaRPr>
          </a:p>
          <a:p>
            <a:r>
              <a:rPr lang="ru-RU" sz="1000" i="1" dirty="0" smtClean="0">
                <a:solidFill>
                  <a:srgbClr val="003300"/>
                </a:solidFill>
              </a:rPr>
              <a:t>«</a:t>
            </a:r>
            <a:r>
              <a:rPr lang="ru-RU" sz="1000" i="1" dirty="0" smtClean="0">
                <a:solidFill>
                  <a:srgbClr val="008000"/>
                </a:solidFill>
              </a:rPr>
              <a:t>Сотрудник был очень позитивно ко мне настроен, четко предоставил полную информацию. И несмотря на то, что вклад я не открыла, оставался любезным и дружелюбно настроенным..»</a:t>
            </a:r>
            <a:endParaRPr lang="ru-RU" sz="1000" i="1" dirty="0">
              <a:solidFill>
                <a:srgbClr val="008000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1574327" y="5290378"/>
            <a:ext cx="2349601" cy="946934"/>
          </a:xfrm>
          <a:prstGeom prst="wedgeRoundRectCallout">
            <a:avLst>
              <a:gd name="adj1" fmla="val 54028"/>
              <a:gd name="adj2" fmla="val -79222"/>
              <a:gd name="adj3" fmla="val 16667"/>
            </a:avLst>
          </a:prstGeom>
          <a:solidFill>
            <a:srgbClr val="FF7C80">
              <a:alpha val="15000"/>
            </a:srgbClr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91680" y="5383158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C00000"/>
                </a:solidFill>
              </a:rPr>
              <a:t>«Я не получил достаточно полную информацию и не узнал явных преимуществ вкладов </a:t>
            </a:r>
            <a:r>
              <a:rPr lang="ru-RU" sz="1000" i="1" dirty="0" smtClean="0">
                <a:solidFill>
                  <a:srgbClr val="C00000"/>
                </a:solidFill>
              </a:rPr>
              <a:t>банка </a:t>
            </a:r>
            <a:r>
              <a:rPr lang="ru-RU" sz="1000" i="1" dirty="0" smtClean="0">
                <a:solidFill>
                  <a:srgbClr val="C00000"/>
                </a:solidFill>
              </a:rPr>
              <a:t>для принятия решения.»</a:t>
            </a:r>
            <a:endParaRPr lang="ru-RU" sz="1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411760" y="908720"/>
            <a:ext cx="6468046" cy="1152128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71450" lvl="0" indent="-171450" algn="just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Исследование качества обслуживания клиентов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в отделениях банка в г. Сочи по фактору «Работа персонала» (далее: </a:t>
            </a:r>
            <a:r>
              <a:rPr lang="ru-RU" sz="1100" b="1" dirty="0" smtClean="0">
                <a:solidFill>
                  <a:srgbClr val="000000"/>
                </a:solidFill>
              </a:rPr>
              <a:t>индексы качества</a:t>
            </a:r>
            <a:r>
              <a:rPr lang="ru-RU" sz="1100" dirty="0" smtClean="0">
                <a:solidFill>
                  <a:srgbClr val="000000"/>
                </a:solidFill>
              </a:rPr>
              <a:t>)</a:t>
            </a:r>
          </a:p>
          <a:p>
            <a:pPr marL="171450" lvl="0" indent="-171450" algn="just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Проверка выполнения принятых в банке стандартов качества обслуживания (далее: </a:t>
            </a:r>
            <a:r>
              <a:rPr lang="ru-RU" sz="1100" b="1" dirty="0" smtClean="0">
                <a:solidFill>
                  <a:srgbClr val="000000"/>
                </a:solidFill>
              </a:rPr>
              <a:t>стандарты сервиса</a:t>
            </a:r>
            <a:r>
              <a:rPr lang="ru-RU" sz="1100" dirty="0" smtClean="0">
                <a:solidFill>
                  <a:srgbClr val="000000"/>
                </a:solidFill>
              </a:rPr>
              <a:t>)</a:t>
            </a:r>
          </a:p>
          <a:p>
            <a:pPr marL="171450" lvl="0" indent="-171450" algn="just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Оценка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навыков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продаж банковских продуктов (далее: </a:t>
            </a:r>
            <a:r>
              <a:rPr lang="ru-RU" sz="1100" b="1" dirty="0" smtClean="0">
                <a:solidFill>
                  <a:srgbClr val="000000"/>
                </a:solidFill>
              </a:rPr>
              <a:t>техника продаж</a:t>
            </a:r>
            <a:r>
              <a:rPr lang="ru-RU" sz="1100" dirty="0" smtClean="0">
                <a:solidFill>
                  <a:srgbClr val="000000"/>
                </a:solidFill>
              </a:rPr>
              <a:t>)</a:t>
            </a:r>
          </a:p>
          <a:p>
            <a:pPr marL="171450" lvl="0" indent="-171450" algn="just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Оценка состояния сети банкоматов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4000" y="476672"/>
            <a:ext cx="5603875" cy="4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007341"/>
                </a:solidFill>
              </a:rPr>
              <a:t>ОПИСАНИЕ</a:t>
            </a:r>
            <a:r>
              <a:rPr lang="ru-RU" sz="1900" dirty="0" smtClean="0">
                <a:solidFill>
                  <a:srgbClr val="007341"/>
                </a:solidFill>
              </a:rPr>
              <a:t> ИССЛЕДОВАНИЯ (1)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92000" y="1385906"/>
            <a:ext cx="1541722" cy="458918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ЦЕЛИ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445488" y="2276872"/>
            <a:ext cx="6519000" cy="648072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</a:rPr>
              <a:t>Новая технология, платформа на базе мобильного приложения </a:t>
            </a:r>
            <a:r>
              <a:rPr lang="en-US" sz="1000" dirty="0" smtClean="0">
                <a:solidFill>
                  <a:srgbClr val="000000"/>
                </a:solidFill>
              </a:rPr>
              <a:t>MyTask</a:t>
            </a:r>
            <a:r>
              <a:rPr lang="ru-RU" sz="1000" dirty="0" smtClean="0">
                <a:solidFill>
                  <a:srgbClr val="000000"/>
                </a:solidFill>
              </a:rPr>
              <a:t> для смартфонов, позволяющего производить аудиозапись при посещении отделений банка,  делать фотографии банкоматов, а также вносить ответы в опросные листы и отправлять отчеты сразу после посещения необходимой точки.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92000" y="2383489"/>
            <a:ext cx="1541722" cy="46944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МЕТОД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445488" y="3068960"/>
            <a:ext cx="6464596" cy="648072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1 посещение в каждое отделение банка (по сценарию «Депозит») с использованием смартфона и приложения </a:t>
            </a:r>
            <a:r>
              <a:rPr lang="en-US" dirty="0" smtClean="0">
                <a:solidFill>
                  <a:srgbClr val="000000"/>
                </a:solidFill>
              </a:rPr>
              <a:t>MyTask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1 посещение каждого банкомата с использованием смартфона и приложения </a:t>
            </a:r>
            <a:r>
              <a:rPr lang="en-US" dirty="0" smtClean="0">
                <a:solidFill>
                  <a:srgbClr val="000000"/>
                </a:solidFill>
              </a:rPr>
              <a:t>MyTask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92000" y="3103569"/>
            <a:ext cx="1541722" cy="46944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МЕХАНИКА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445488" y="3861048"/>
            <a:ext cx="6464596" cy="432048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33 посещения в 33 отделения банка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Фотофиксация 269 банкоматов и информационно-платежных терминалов 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92000" y="3823649"/>
            <a:ext cx="1541722" cy="46944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 smtClean="0">
                <a:solidFill>
                  <a:srgbClr val="007341"/>
                </a:solidFill>
                <a:ea typeface="MS PGothic" pitchFamily="34" charset="-128"/>
              </a:rPr>
              <a:t>ПРОГРАММА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708831" y="2204864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708831" y="2996952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755576" y="3717032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708831" y="4437112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92000" y="4543729"/>
            <a:ext cx="1541722" cy="46944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ГЕОГРАФИЯ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466751" y="4620816"/>
            <a:ext cx="6464596" cy="320352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г. Сочи, а также </a:t>
            </a:r>
            <a:r>
              <a:rPr lang="ru-RU" dirty="0" err="1" smtClean="0">
                <a:solidFill>
                  <a:srgbClr val="000000"/>
                </a:solidFill>
              </a:rPr>
              <a:t>Лазаревский</a:t>
            </a:r>
            <a:r>
              <a:rPr lang="ru-RU" dirty="0" smtClean="0">
                <a:solidFill>
                  <a:srgbClr val="000000"/>
                </a:solidFill>
              </a:rPr>
              <a:t>, Адлерский, </a:t>
            </a:r>
            <a:r>
              <a:rPr lang="ru-RU" dirty="0" err="1" smtClean="0">
                <a:solidFill>
                  <a:srgbClr val="000000"/>
                </a:solidFill>
              </a:rPr>
              <a:t>Хостинский</a:t>
            </a:r>
            <a:r>
              <a:rPr lang="ru-RU" dirty="0" smtClean="0">
                <a:solidFill>
                  <a:srgbClr val="000000"/>
                </a:solidFill>
              </a:rPr>
              <a:t> районы и Красная поляна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708831" y="5157192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792000" y="5229200"/>
            <a:ext cx="1541722" cy="568696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ПЕРИОД ПРОВЕДЕНИЯ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445486" y="5412904"/>
            <a:ext cx="6464596" cy="320352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1 декабря – 31 декабря 2012 г.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>
            <a:off x="708831" y="5949280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8256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отделений </a:t>
            </a:r>
            <a:r>
              <a:rPr lang="ru-RU" sz="1400" b="1" dirty="0" smtClean="0">
                <a:solidFill>
                  <a:srgbClr val="00703C"/>
                </a:solidFill>
              </a:rPr>
              <a:t>банка </a:t>
            </a:r>
            <a:r>
              <a:rPr lang="ru-RU" sz="1400" b="1" dirty="0" smtClean="0">
                <a:solidFill>
                  <a:srgbClr val="00703C"/>
                </a:solidFill>
              </a:rPr>
              <a:t>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rgbClr val="00703C"/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комментарии </a:t>
            </a:r>
            <a:r>
              <a:rPr lang="ru-RU" sz="1400" b="1" dirty="0" smtClean="0">
                <a:solidFill>
                  <a:srgbClr val="00703C"/>
                </a:solidFill>
              </a:rPr>
              <a:t>по </a:t>
            </a:r>
            <a:r>
              <a:rPr lang="ru-RU" sz="1400" b="1" dirty="0">
                <a:solidFill>
                  <a:srgbClr val="00703C"/>
                </a:solidFill>
              </a:rPr>
              <a:t>качеству </a:t>
            </a:r>
            <a:r>
              <a:rPr lang="ru-RU" sz="1400" b="1" dirty="0" smtClean="0">
                <a:solidFill>
                  <a:srgbClr val="00703C"/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средние показатели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фотоотчет</a:t>
            </a:r>
            <a:endParaRPr lang="ru-RU" sz="1400" b="1" dirty="0">
              <a:solidFill>
                <a:srgbClr val="00703C"/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1"/>
          <p:cNvSpPr>
            <a:spLocks noChangeArrowheads="1"/>
          </p:cNvSpPr>
          <p:nvPr/>
        </p:nvSpPr>
        <p:spPr bwMode="auto">
          <a:xfrm>
            <a:off x="827584" y="4869160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334397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 smtClean="0">
                <a:solidFill>
                  <a:srgbClr val="007341"/>
                </a:solidFill>
              </a:rPr>
              <a:t>СРЕДНИЕ ПОКАЗАТЕЛИ ПО ТИПАМ УСТРОЙСТВ САМООБСЛУЖИВАНИЯ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Если сравнивать типы устройств по параметру «чистота и исправность», то платежные терминалы получили более высокие оценки.  Однако информационные стикеры о защите персональных данных и с номером телефона присутствуют в большей степени на банкоматах.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Средние_показатели_по_типам_устройст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772816"/>
            <a:ext cx="5754216" cy="48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43926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 smtClean="0">
                <a:solidFill>
                  <a:srgbClr val="007341"/>
                </a:solidFill>
              </a:rPr>
              <a:t>СРЕДНЯЯ ОБЩАЯ ОЦЕНКА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Основная часть устройств самообслуживания получила хорошую оценку  по параметру «чистота и исправность». Следует обратить внимание на наличие </a:t>
            </a:r>
            <a:r>
              <a:rPr lang="ru-RU" i="1" dirty="0" err="1" smtClean="0">
                <a:solidFill>
                  <a:schemeClr val="tx1"/>
                </a:solidFill>
              </a:rPr>
              <a:t>стикеров</a:t>
            </a:r>
            <a:r>
              <a:rPr lang="ru-RU" i="1" dirty="0" smtClean="0">
                <a:solidFill>
                  <a:schemeClr val="tx1"/>
                </a:solidFill>
              </a:rPr>
              <a:t>, информирующих о защите персональных данных, средний показатель по данному параметру равен 10,47%.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Средняя_общая_оценка.jpg"/>
          <p:cNvPicPr>
            <a:picLocks noChangeAspect="1"/>
          </p:cNvPicPr>
          <p:nvPr/>
        </p:nvPicPr>
        <p:blipFill>
          <a:blip r:embed="rId3" cstate="print"/>
          <a:srcRect b="4641"/>
          <a:stretch>
            <a:fillRect/>
          </a:stretch>
        </p:blipFill>
        <p:spPr>
          <a:xfrm>
            <a:off x="1403648" y="1628800"/>
            <a:ext cx="6120680" cy="50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93700"/>
            <a:ext cx="6048671" cy="673100"/>
          </a:xfrm>
        </p:spPr>
        <p:txBody>
          <a:bodyPr/>
          <a:lstStyle/>
          <a:p>
            <a:r>
              <a:rPr lang="ru-RU" sz="1800" dirty="0" smtClean="0"/>
              <a:t>СРЕДНИЙ БАЛЛ ПО УСТРОЙСТВАМ САМООБСЛУЖИВАНИЯ В РАЗБИВКЕ ПО РАЙОНАМ</a:t>
            </a:r>
            <a:endParaRPr lang="ru-RU" sz="1800" dirty="0"/>
          </a:p>
        </p:txBody>
      </p:sp>
      <p:pic>
        <p:nvPicPr>
          <p:cNvPr id="7" name="Содержимое 6" descr="Средний_балл_по_всем_банкоматам%2C_райо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600200"/>
            <a:ext cx="5689600" cy="4876800"/>
          </a:xfrm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Если  сравнивать Адлерский, </a:t>
            </a:r>
            <a:r>
              <a:rPr lang="ru-RU" i="1" dirty="0" err="1" smtClean="0">
                <a:solidFill>
                  <a:schemeClr val="tx1"/>
                </a:solidFill>
              </a:rPr>
              <a:t>Лазаревский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Хостинский</a:t>
            </a:r>
            <a:r>
              <a:rPr lang="ru-RU" i="1" dirty="0" smtClean="0">
                <a:solidFill>
                  <a:schemeClr val="tx1"/>
                </a:solidFill>
              </a:rPr>
              <a:t> и Центральный районы по состоянию банкоматов и информационно-платежных терминалов, то лидирующие позиции занимает </a:t>
            </a:r>
            <a:r>
              <a:rPr lang="ru-RU" i="1" dirty="0" err="1" smtClean="0">
                <a:solidFill>
                  <a:schemeClr val="tx1"/>
                </a:solidFill>
              </a:rPr>
              <a:t>Лазаревский</a:t>
            </a:r>
            <a:r>
              <a:rPr lang="ru-RU" i="1" dirty="0" smtClean="0">
                <a:solidFill>
                  <a:schemeClr val="tx1"/>
                </a:solidFill>
              </a:rPr>
              <a:t> район, средний балл по которому составляет 79,55%.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93700"/>
            <a:ext cx="6048671" cy="6731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3C"/>
                </a:solidFill>
                <a:latin typeface="+mn-lt"/>
              </a:rPr>
              <a:t>СРЕДНИЕ ПОКАЗАТЕЛИ ПО РАЙОНАМ</a:t>
            </a:r>
            <a:endParaRPr lang="ru-RU" sz="1800" b="1" dirty="0">
              <a:solidFill>
                <a:srgbClr val="00703C"/>
              </a:solidFill>
              <a:latin typeface="+mn-lt"/>
            </a:endParaRPr>
          </a:p>
        </p:txBody>
      </p:sp>
      <p:pic>
        <p:nvPicPr>
          <p:cNvPr id="8" name="Содержимое 7" descr="Средние_показатели_по_районам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4167"/>
          <a:stretch/>
        </p:blipFill>
        <p:spPr>
          <a:xfrm>
            <a:off x="1727200" y="1600200"/>
            <a:ext cx="5689600" cy="4673600"/>
          </a:xfrm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Средние показатели по всем исследуемым  параметрам  оценки устройств самообслуживания в Лазаревском районе значительно выше, чем в остальных, что говорит о лучшем состоянии  банкоматов и платежных терминалов.   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88" y="3068638"/>
            <a:ext cx="8215312" cy="790575"/>
          </a:xfrm>
        </p:spPr>
        <p:txBody>
          <a:bodyPr lIns="91440" tIns="45720" rIns="91440" bIns="45720"/>
          <a:lstStyle/>
          <a:p>
            <a:pPr algn="ctr">
              <a:lnSpc>
                <a:spcPct val="150000"/>
              </a:lnSpc>
            </a:pPr>
            <a:r>
              <a:rPr lang="ru-RU" sz="2500" dirty="0" smtClean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4472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 bwMode="auto">
          <a:xfrm>
            <a:off x="2411760" y="3573016"/>
            <a:ext cx="6468046" cy="3096344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74625" indent="-174625" algn="just">
              <a:lnSpc>
                <a:spcPct val="110000"/>
              </a:lnSpc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</a:rPr>
              <a:t>Индекс качества </a:t>
            </a:r>
            <a:r>
              <a:rPr lang="ru-RU" dirty="0" smtClean="0">
                <a:solidFill>
                  <a:srgbClr val="000000"/>
                </a:solidFill>
              </a:rPr>
              <a:t>в разной степени зависит от трех характеризующих его критериев, каждый из которых имеет свой «вес»: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174625" indent="-174625" algn="just">
              <a:lnSpc>
                <a:spcPct val="110000"/>
              </a:lnSpc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368300" indent="-368300" algn="just">
              <a:lnSpc>
                <a:spcPct val="110000"/>
              </a:lnSpc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368300" indent="-368300" algn="just">
              <a:lnSpc>
                <a:spcPct val="110000"/>
              </a:lnSpc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368300" indent="-368300" algn="just">
              <a:lnSpc>
                <a:spcPct val="110000"/>
              </a:lnSpc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</a:rPr>
              <a:t>Стандарты сервиса </a:t>
            </a:r>
            <a:r>
              <a:rPr lang="ru-RU" dirty="0" smtClean="0">
                <a:solidFill>
                  <a:srgbClr val="000000"/>
                </a:solidFill>
              </a:rPr>
              <a:t>рассчитываются как отношение суммы набранных баллов по блоку вопросов «стандарты» к сумме максимально возможных баллов по блоку</a:t>
            </a:r>
          </a:p>
          <a:p>
            <a:pPr marL="171450" indent="-171450" algn="just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</a:rPr>
              <a:t>Техника продаж </a:t>
            </a:r>
            <a:r>
              <a:rPr lang="ru-RU" dirty="0" smtClean="0">
                <a:solidFill>
                  <a:srgbClr val="000000"/>
                </a:solidFill>
              </a:rPr>
              <a:t>рассчитывается как отношение суммы набранных баллов по блоку вопросов «техника продаж» к сумме максимально возможных баллов по блоку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755576" y="3717032"/>
            <a:ext cx="1585693" cy="493854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7341"/>
                </a:solidFill>
                <a:ea typeface="MS PGothic" pitchFamily="34" charset="-128"/>
              </a:rPr>
              <a:t>ИССЛЕДУЕМЫЕ ПОКАЗАТЕЛИ</a:t>
            </a:r>
            <a:endParaRPr lang="ru-RU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442036" y="980727"/>
            <a:ext cx="6450444" cy="2419093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lvl="1" eaLnBrk="0" hangingPunct="0">
              <a:spcBef>
                <a:spcPts val="200"/>
              </a:spcBef>
              <a:buClr>
                <a:srgbClr val="049F36"/>
              </a:buClr>
            </a:pPr>
            <a:r>
              <a:rPr lang="ru-RU" dirty="0" smtClean="0">
                <a:solidFill>
                  <a:srgbClr val="000000"/>
                </a:solidFill>
              </a:rPr>
              <a:t>Анкета тайного покупателя включает в себя 2 типа вопросов: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считаемые  - ответы на вопросы данного типа  имеют существенное значение в итоговой оценке по анкете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не считаемые – ответы  на данные вопросы носят информативный характер и не влияют на оценку по анкете</a:t>
            </a:r>
          </a:p>
          <a:p>
            <a:pPr marL="0" lvl="1" eaLnBrk="0" hangingPunct="0">
              <a:spcBef>
                <a:spcPts val="200"/>
              </a:spcBef>
              <a:buClr>
                <a:srgbClr val="00703C"/>
              </a:buClr>
            </a:pPr>
            <a:r>
              <a:rPr lang="ru-RU" dirty="0" smtClean="0">
                <a:solidFill>
                  <a:srgbClr val="000000"/>
                </a:solidFill>
              </a:rPr>
              <a:t>Каждый считаемый вопрос описывает принятые стандарты обслуживания: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стандарт выполнен - 1 балл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стандарт не выполнен - 0 баллов</a:t>
            </a:r>
            <a:endParaRPr lang="ru-RU" dirty="0" smtClean="0">
              <a:solidFill>
                <a:schemeClr val="tx1"/>
              </a:solidFill>
            </a:endParaRPr>
          </a:p>
          <a:p>
            <a:pPr marL="0" lvl="1" eaLnBrk="0" hangingPunct="0">
              <a:spcBef>
                <a:spcPts val="200"/>
              </a:spcBef>
              <a:buClr>
                <a:srgbClr val="049F36"/>
              </a:buClr>
            </a:pPr>
            <a:endParaRPr lang="ru-RU" dirty="0" smtClean="0">
              <a:solidFill>
                <a:schemeClr val="tx1"/>
              </a:solidFill>
            </a:endParaRPr>
          </a:p>
          <a:p>
            <a:pPr marL="0" lvl="1" eaLnBrk="0" hangingPunct="0">
              <a:spcBef>
                <a:spcPts val="200"/>
              </a:spcBef>
              <a:buClr>
                <a:srgbClr val="049F36"/>
              </a:buClr>
            </a:pPr>
            <a:r>
              <a:rPr lang="ru-RU" dirty="0" smtClean="0">
                <a:solidFill>
                  <a:schemeClr val="tx1"/>
                </a:solidFill>
              </a:rPr>
              <a:t>Исключения</a:t>
            </a:r>
            <a:r>
              <a:rPr lang="ru-RU" dirty="0">
                <a:solidFill>
                  <a:schemeClr val="tx1"/>
                </a:solidFill>
              </a:rPr>
              <a:t>: Если ТП не может оценить выполнение стандарта, то вопрос исключается из подсчета.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792000" y="1313898"/>
            <a:ext cx="1541722" cy="458918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ПОДХОД К АНАЛИЗУ ДАННЫХ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683568" y="3645024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84000" y="476672"/>
            <a:ext cx="5603875" cy="4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007341"/>
                </a:solidFill>
              </a:rPr>
              <a:t>ОПИСАНИЕ</a:t>
            </a:r>
            <a:r>
              <a:rPr lang="ru-RU" sz="1900" dirty="0" smtClean="0">
                <a:solidFill>
                  <a:srgbClr val="007341"/>
                </a:solidFill>
              </a:rPr>
              <a:t> ИССЛЕДОВАНИЯ (2)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85328" y="329050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u="sng" noProof="1" smtClean="0"/>
              <a:t>Не меняем</a:t>
            </a:r>
          </a:p>
        </p:txBody>
      </p:sp>
      <p:pic>
        <p:nvPicPr>
          <p:cNvPr id="17" name="Рисунок 16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276872"/>
            <a:ext cx="2830017" cy="379956"/>
          </a:xfrm>
          <a:prstGeom prst="rect">
            <a:avLst/>
          </a:prstGeom>
        </p:spPr>
      </p:pic>
      <p:pic>
        <p:nvPicPr>
          <p:cNvPr id="19" name="Рисунок 18" descr="Безы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636912"/>
            <a:ext cx="2395696" cy="360716"/>
          </a:xfrm>
          <a:prstGeom prst="rect">
            <a:avLst/>
          </a:prstGeom>
        </p:spPr>
      </p:pic>
      <p:pic>
        <p:nvPicPr>
          <p:cNvPr id="21" name="Рисунок 20" descr="Безымян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140968"/>
            <a:ext cx="2415128" cy="382981"/>
          </a:xfrm>
          <a:prstGeom prst="rect">
            <a:avLst/>
          </a:prstGeom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854847500"/>
              </p:ext>
            </p:extLst>
          </p:nvPr>
        </p:nvGraphicFramePr>
        <p:xfrm>
          <a:off x="6228184" y="4005064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843808" y="429309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Показатели индексов качества вычисляются путем сложения отношений набранных баллов по каждому критерию к количеству максимально возможных, умноженных на «вес» каждого критерия.</a:t>
            </a:r>
            <a:endParaRPr lang="ru-RU" b="1" dirty="0" smtClean="0">
              <a:solidFill>
                <a:srgbClr val="000000"/>
              </a:solidFill>
              <a:latin typeface="+mn-lt"/>
            </a:endParaRPr>
          </a:p>
          <a:p>
            <a:endParaRPr lang="ru-RU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90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440800" y="1065182"/>
            <a:ext cx="6422066" cy="21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703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703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703C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50361" y="1138718"/>
            <a:ext cx="1540800" cy="460800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7341"/>
                </a:solidFill>
                <a:ea typeface="MS PGothic" pitchFamily="34" charset="-128"/>
              </a:rPr>
              <a:t>ПРОФИЛЬ ТАЙНЫХ ПОКУПАТЕЛЕЙ</a:t>
            </a:r>
            <a:endParaRPr lang="ru-RU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683568" y="2276872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55576" y="2636912"/>
            <a:ext cx="1540800" cy="576064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7341"/>
                </a:solidFill>
                <a:ea typeface="MS PGothic" pitchFamily="34" charset="-128"/>
              </a:rPr>
              <a:t>ТРЕБОВАНИЯ К ТАЙНЫМ ПОКУПАТЕЛЯМ</a:t>
            </a:r>
            <a:endParaRPr lang="ru-RU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55576" y="3920546"/>
            <a:ext cx="1540800" cy="460800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7341"/>
                </a:solidFill>
                <a:ea typeface="MS PGothic" pitchFamily="34" charset="-128"/>
              </a:rPr>
              <a:t>АНКЕТА ТАЙНОГО ПОКУПАТЕЛИ</a:t>
            </a:r>
            <a:endParaRPr lang="ru-RU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755576" y="3789040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Прямоугольник 2"/>
          <p:cNvSpPr/>
          <p:nvPr/>
        </p:nvSpPr>
        <p:spPr>
          <a:xfrm>
            <a:off x="2440800" y="3872756"/>
            <a:ext cx="642183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03C"/>
              </a:buClr>
              <a:tabLst>
                <a:tab pos="7804150" algn="l"/>
                <a:tab pos="807085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Анкету Тайного Покупателя можно разделить на следующие разделы:</a:t>
            </a:r>
          </a:p>
          <a:p>
            <a:pPr marL="628650" lvl="2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Личные данные</a:t>
            </a:r>
          </a:p>
          <a:p>
            <a:pPr marL="628650" lvl="2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Образование</a:t>
            </a:r>
          </a:p>
          <a:p>
            <a:pPr marL="628650" lvl="2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Опыт работы тайным покупателем</a:t>
            </a:r>
          </a:p>
          <a:p>
            <a:pPr marL="628650" lvl="2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Опыт работы – резюме (</a:t>
            </a:r>
            <a:r>
              <a:rPr lang="en-US" dirty="0" smtClean="0">
                <a:solidFill>
                  <a:srgbClr val="000000"/>
                </a:solidFill>
              </a:rPr>
              <a:t>Headhunter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03C"/>
              </a:buClr>
              <a:tabLst>
                <a:tab pos="7804150" algn="l"/>
                <a:tab pos="8070850" algn="l"/>
              </a:tabLst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4000" y="476672"/>
            <a:ext cx="5603875" cy="4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007341"/>
                </a:solidFill>
              </a:rPr>
              <a:t>ОПИСАНИЕ</a:t>
            </a:r>
            <a:r>
              <a:rPr lang="ru-RU" sz="1900" dirty="0" smtClean="0">
                <a:solidFill>
                  <a:srgbClr val="007341"/>
                </a:solidFill>
              </a:rPr>
              <a:t> ИССЛЕДОВАНИЯ (3)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4572000" cy="697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Мужчина/женщина 25-60 лет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Работают не в банковской сфере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Совершили пробный визит в банк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2564904"/>
            <a:ext cx="4572000" cy="8822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Возраст от 25 лет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Наличие смартфона и доступа к Интернет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Хорошая память, внимательность к деталям, пунктуальность, умение войти в заданные роли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отделений 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rgbClr val="00703C"/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комментарии </a:t>
            </a:r>
            <a:r>
              <a:rPr lang="ru-RU" sz="1400" b="1" dirty="0" smtClean="0">
                <a:solidFill>
                  <a:srgbClr val="00703C"/>
                </a:solidFill>
              </a:rPr>
              <a:t>по </a:t>
            </a:r>
            <a:r>
              <a:rPr lang="ru-RU" sz="1400" b="1" dirty="0">
                <a:solidFill>
                  <a:srgbClr val="00703C"/>
                </a:solidFill>
              </a:rPr>
              <a:t>качеству </a:t>
            </a:r>
            <a:r>
              <a:rPr lang="ru-RU" sz="1400" b="1" dirty="0" smtClean="0">
                <a:solidFill>
                  <a:srgbClr val="00703C"/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фотоотчет</a:t>
            </a:r>
            <a:endParaRPr lang="ru-RU" sz="1400" b="1" dirty="0">
              <a:solidFill>
                <a:srgbClr val="00703C"/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412776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5603875" cy="431800"/>
          </a:xfrm>
        </p:spPr>
        <p:txBody>
          <a:bodyPr anchor="ctr" anchorCtr="0"/>
          <a:lstStyle/>
          <a:p>
            <a:pPr eaLnBrk="1" hangingPunct="1"/>
            <a:r>
              <a:rPr lang="ru-RU" sz="1800" dirty="0" smtClean="0">
                <a:solidFill>
                  <a:srgbClr val="007341"/>
                </a:solidFill>
              </a:rPr>
              <a:t>КЛЮЧЕВЫЕ</a:t>
            </a:r>
            <a:r>
              <a:rPr lang="ru-RU" sz="1900" dirty="0" smtClean="0">
                <a:solidFill>
                  <a:srgbClr val="007341"/>
                </a:solidFill>
              </a:rPr>
              <a:t> ВЫВОДЫ И РЕКОМЕНДАЦИИ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980728"/>
            <a:ext cx="7572428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en-US" dirty="0" smtClean="0">
              <a:solidFill>
                <a:srgbClr val="00703C"/>
              </a:solidFill>
            </a:endParaRPr>
          </a:p>
          <a:p>
            <a:pPr algn="just"/>
            <a:endParaRPr lang="ru-RU" dirty="0">
              <a:solidFill>
                <a:srgbClr val="007341"/>
              </a:solidFill>
            </a:endParaRPr>
          </a:p>
          <a:p>
            <a:pPr algn="just"/>
            <a:endParaRPr lang="ru-RU" dirty="0" smtClean="0">
              <a:solidFill>
                <a:srgbClr val="00703C"/>
              </a:solidFill>
            </a:endParaRPr>
          </a:p>
          <a:p>
            <a:r>
              <a:rPr lang="ru-RU" dirty="0" smtClean="0">
                <a:solidFill>
                  <a:srgbClr val="007341"/>
                </a:solidFill>
              </a:rPr>
              <a:t>Для улучшения исследуемых показателей необходимо акцентировать внимание сотрудников на следующем:</a:t>
            </a:r>
          </a:p>
          <a:p>
            <a:pPr lvl="1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341"/>
                </a:solidFill>
              </a:rPr>
              <a:t>Знакомство с клиентом</a:t>
            </a:r>
          </a:p>
          <a:p>
            <a:pPr lvl="1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341"/>
                </a:solidFill>
              </a:rPr>
              <a:t>Пояснение причин невозможности обслуживания и извинении  за ожидание</a:t>
            </a:r>
          </a:p>
          <a:p>
            <a:pPr lvl="1" algn="just">
              <a:buFont typeface="Arial" pitchFamily="34" charset="0"/>
              <a:buChar char="•"/>
            </a:pPr>
            <a:endParaRPr lang="ru-RU" dirty="0" smtClean="0">
              <a:solidFill>
                <a:srgbClr val="00703C"/>
              </a:solidFill>
            </a:endParaRPr>
          </a:p>
          <a:p>
            <a:pPr algn="just"/>
            <a:r>
              <a:rPr lang="ru-RU" dirty="0" smtClean="0">
                <a:solidFill>
                  <a:srgbClr val="00703C"/>
                </a:solidFill>
              </a:rPr>
              <a:t>Рекомендуется уделять больше внимания взаимодействию с каждым клиентом: </a:t>
            </a:r>
          </a:p>
          <a:p>
            <a:pPr lvl="1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341"/>
                </a:solidFill>
              </a:rPr>
              <a:t>Понимание цели визита клиента и краткое информирование</a:t>
            </a:r>
          </a:p>
          <a:p>
            <a:pPr lvl="1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341"/>
                </a:solidFill>
              </a:rPr>
              <a:t>Информирование о специальных предложениях, а также о минимальных и максимальных суммах вклада</a:t>
            </a:r>
          </a:p>
          <a:p>
            <a:pPr lvl="1"/>
            <a:endParaRPr lang="ru-RU" i="1" dirty="0" smtClean="0">
              <a:solidFill>
                <a:srgbClr val="007341"/>
              </a:solidFill>
            </a:endParaRPr>
          </a:p>
          <a:p>
            <a:pPr algn="just"/>
            <a:endParaRPr lang="ru-RU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отделений 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rgbClr val="00703C"/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03C"/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703C"/>
                </a:solidFill>
              </a:rPr>
              <a:t>комментарии </a:t>
            </a:r>
            <a:r>
              <a:rPr lang="ru-RU" sz="1400" b="1" dirty="0" smtClean="0">
                <a:solidFill>
                  <a:srgbClr val="00703C"/>
                </a:solidFill>
              </a:rPr>
              <a:t>по </a:t>
            </a:r>
            <a:r>
              <a:rPr lang="ru-RU" sz="1400" b="1" dirty="0">
                <a:solidFill>
                  <a:srgbClr val="00703C"/>
                </a:solidFill>
              </a:rPr>
              <a:t>качеству </a:t>
            </a:r>
            <a:r>
              <a:rPr lang="ru-RU" sz="1400" b="1" dirty="0" smtClean="0">
                <a:solidFill>
                  <a:srgbClr val="00703C"/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03C"/>
                </a:solidFill>
              </a:rPr>
              <a:t>фотоотчет</a:t>
            </a:r>
            <a:endParaRPr lang="ru-RU" sz="1400" b="1" dirty="0">
              <a:solidFill>
                <a:srgbClr val="00703C"/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rgbClr val="00703C"/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rgbClr val="00703C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rgbClr val="00703C"/>
              </a:solidFill>
            </a:endParaRPr>
          </a:p>
        </p:txBody>
      </p:sp>
      <p:sp>
        <p:nvSpPr>
          <p:cNvPr id="9" name="Скругленный прямоугольник 1"/>
          <p:cNvSpPr>
            <a:spLocks noChangeArrowheads="1"/>
          </p:cNvSpPr>
          <p:nvPr/>
        </p:nvSpPr>
        <p:spPr bwMode="auto">
          <a:xfrm>
            <a:off x="755576" y="2060848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solidFill>
                  <a:srgbClr val="00703C"/>
                </a:solidFill>
              </a:rPr>
              <a:t>Среднее значение показателей по всем отделениям банка</a:t>
            </a:r>
            <a:endParaRPr lang="ru-RU" sz="1800" b="1" cap="all" dirty="0">
              <a:solidFill>
                <a:srgbClr val="00703C"/>
              </a:solidFill>
            </a:endParaRPr>
          </a:p>
        </p:txBody>
      </p:sp>
      <p:pic>
        <p:nvPicPr>
          <p:cNvPr id="4" name="Picture 2" descr="e:\profiles\msamoshkina\Desktop\mytask\Сбербанк\Сочи\отчеты\графики\Среднее_значение_по_всем_отделения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1337" b="2992"/>
          <a:stretch>
            <a:fillRect/>
          </a:stretch>
        </p:blipFill>
        <p:spPr bwMode="auto">
          <a:xfrm>
            <a:off x="2123728" y="2060848"/>
            <a:ext cx="4263176" cy="46002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6892" y="134076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Среднее значение по выполнению показателя «Стандарты сервиса» равно 79%, что превышает значения по параметрам «Индекс качества» и «Техника продаж». 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26128</TotalTime>
  <Words>2121</Words>
  <Application>Microsoft Office PowerPoint</Application>
  <PresentationFormat>Экран (4:3)</PresentationFormat>
  <Paragraphs>391</Paragraphs>
  <Slides>35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Ясность</vt:lpstr>
      <vt:lpstr>Оценка качества обслуживания в розничной сети Банка  Оценка банкоматов и информационно-платежных терминалов Результаты исследования по г. Сочи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ВЫВОДЫ И РЕКОМЕНДАЦИИ</vt:lpstr>
      <vt:lpstr>Презентация PowerPoint</vt:lpstr>
      <vt:lpstr>Среднее значение показателей по всем отделениям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ПРОБЛЕМНЫЕ БЛОКИ</vt:lpstr>
      <vt:lpstr>ПРОБЛЕМНЫЕ БЛОКИ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СРЕДНИЙ БАЛЛ ПО УСТРОЙСТВАМ САМООБСЛУЖИВАНИЯ В РАЗБИВКЕ ПО РАЙОНАМ</vt:lpstr>
      <vt:lpstr>СРЕДНИЕ ПОКАЗАТЕЛИ ПО РАЙОНАМ</vt:lpstr>
      <vt:lpstr>СПАСИБО!</vt:lpstr>
    </vt:vector>
  </TitlesOfParts>
  <Company>Test Tester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Алексарнд</cp:lastModifiedBy>
  <cp:revision>1485</cp:revision>
  <cp:lastPrinted>2009-12-23T12:21:54Z</cp:lastPrinted>
  <dcterms:created xsi:type="dcterms:W3CDTF">2009-12-17T07:12:41Z</dcterms:created>
  <dcterms:modified xsi:type="dcterms:W3CDTF">2013-03-14T15:41:42Z</dcterms:modified>
</cp:coreProperties>
</file>